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3.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64" r:id="rId5"/>
    <p:sldId id="257" r:id="rId6"/>
    <p:sldId id="267" r:id="rId7"/>
    <p:sldId id="259" r:id="rId8"/>
    <p:sldId id="268" r:id="rId9"/>
    <p:sldId id="272" r:id="rId10"/>
    <p:sldId id="275" r:id="rId11"/>
    <p:sldId id="277" r:id="rId12"/>
    <p:sldId id="279" r:id="rId13"/>
    <p:sldId id="281" r:id="rId14"/>
    <p:sldId id="287" r:id="rId15"/>
    <p:sldId id="282" r:id="rId16"/>
    <p:sldId id="284" r:id="rId17"/>
    <p:sldId id="285" r:id="rId18"/>
    <p:sldId id="260" r:id="rId19"/>
    <p:sldId id="286" r:id="rId20"/>
    <p:sldId id="290" r:id="rId21"/>
    <p:sldId id="291" r:id="rId22"/>
    <p:sldId id="276" r:id="rId23"/>
    <p:sldId id="294" r:id="rId24"/>
    <p:sldId id="288" r:id="rId25"/>
    <p:sldId id="292" r:id="rId26"/>
    <p:sldId id="293" r:id="rId27"/>
    <p:sldId id="289"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5DAA"/>
    <a:srgbClr val="00AEEF"/>
    <a:srgbClr val="109DD9"/>
    <a:srgbClr val="109CD9"/>
    <a:srgbClr val="E97132"/>
    <a:srgbClr val="075DAA"/>
    <a:srgbClr val="22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42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sz="3600">
                <a:solidFill>
                  <a:schemeClr val="tx1"/>
                </a:solidFill>
                <a:latin typeface="Cambria" panose="02040503050406030204" pitchFamily="18" charset="0"/>
                <a:ea typeface="Cambria" panose="02040503050406030204" pitchFamily="18" charset="0"/>
              </a:rPr>
              <a:t>Plight of Camera Industry</a:t>
            </a:r>
          </a:p>
          <a:p>
            <a:pPr>
              <a:defRPr/>
            </a:pPr>
            <a:endParaRPr lang="en-US" sz="1050">
              <a:latin typeface="Cambria" panose="02040503050406030204" pitchFamily="18" charset="0"/>
              <a:ea typeface="Cambria" panose="02040503050406030204" pitchFamily="18" charset="0"/>
            </a:endParaRPr>
          </a:p>
          <a:p>
            <a:pPr>
              <a:defRPr/>
            </a:pPr>
            <a:r>
              <a:rPr lang="en-US" sz="1400">
                <a:latin typeface="Cambria" panose="02040503050406030204" pitchFamily="18" charset="0"/>
                <a:ea typeface="Cambria" panose="02040503050406030204" pitchFamily="18" charset="0"/>
              </a:rPr>
              <a:t>Annual Worldwide Shipments Millions of Units</a:t>
            </a:r>
          </a:p>
        </c:rich>
      </c:tx>
      <c:layout>
        <c:manualLayout>
          <c:xMode val="edge"/>
          <c:yMode val="edge"/>
          <c:x val="0.13173522289320672"/>
          <c:y val="7.6766320499589572E-3"/>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2225" cap="rnd" cmpd="sng" algn="ctr">
              <a:solidFill>
                <a:schemeClr val="accent1"/>
              </a:solidFill>
              <a:round/>
            </a:ln>
            <a:effectLst/>
          </c:spPr>
          <c:marker>
            <c:symbol val="none"/>
          </c:marker>
          <c:cat>
            <c:numRef>
              <c:f>Sheet1!$A$2:$A$22</c:f>
              <c:numCache>
                <c:formatCode>General</c:formatCode>
                <c:ptCount val="21"/>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pt idx="15">
                  <c:v>2017</c:v>
                </c:pt>
                <c:pt idx="16">
                  <c:v>2018</c:v>
                </c:pt>
                <c:pt idx="17">
                  <c:v>2019</c:v>
                </c:pt>
                <c:pt idx="18">
                  <c:v>2020</c:v>
                </c:pt>
                <c:pt idx="19">
                  <c:v>2021</c:v>
                </c:pt>
                <c:pt idx="20">
                  <c:v>2022</c:v>
                </c:pt>
              </c:numCache>
            </c:numRef>
          </c:cat>
          <c:val>
            <c:numRef>
              <c:f>Sheet1!$B$2:$B$22</c:f>
              <c:numCache>
                <c:formatCode>General</c:formatCode>
                <c:ptCount val="21"/>
                <c:pt idx="0">
                  <c:v>25</c:v>
                </c:pt>
                <c:pt idx="1">
                  <c:v>43</c:v>
                </c:pt>
                <c:pt idx="2">
                  <c:v>60</c:v>
                </c:pt>
                <c:pt idx="3">
                  <c:v>65</c:v>
                </c:pt>
                <c:pt idx="4">
                  <c:v>79</c:v>
                </c:pt>
                <c:pt idx="5">
                  <c:v>100</c:v>
                </c:pt>
                <c:pt idx="6">
                  <c:v>120</c:v>
                </c:pt>
                <c:pt idx="7">
                  <c:v>106</c:v>
                </c:pt>
                <c:pt idx="8">
                  <c:v>116</c:v>
                </c:pt>
                <c:pt idx="9">
                  <c:v>98</c:v>
                </c:pt>
                <c:pt idx="10">
                  <c:v>63</c:v>
                </c:pt>
                <c:pt idx="11">
                  <c:v>43</c:v>
                </c:pt>
                <c:pt idx="12">
                  <c:v>35</c:v>
                </c:pt>
                <c:pt idx="13">
                  <c:v>24</c:v>
                </c:pt>
                <c:pt idx="14">
                  <c:v>25</c:v>
                </c:pt>
                <c:pt idx="15">
                  <c:v>19</c:v>
                </c:pt>
                <c:pt idx="16">
                  <c:v>15</c:v>
                </c:pt>
                <c:pt idx="17">
                  <c:v>9</c:v>
                </c:pt>
                <c:pt idx="18">
                  <c:v>8</c:v>
                </c:pt>
                <c:pt idx="19">
                  <c:v>8</c:v>
                </c:pt>
                <c:pt idx="20">
                  <c:v>7</c:v>
                </c:pt>
              </c:numCache>
            </c:numRef>
          </c:val>
          <c:smooth val="0"/>
          <c:extLst>
            <c:ext xmlns:c16="http://schemas.microsoft.com/office/drawing/2014/chart" uri="{C3380CC4-5D6E-409C-BE32-E72D297353CC}">
              <c16:uniqueId val="{00000000-0798-4B44-93A8-FE807281932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362044543"/>
        <c:axId val="362045023"/>
      </c:lineChart>
      <c:dateAx>
        <c:axId val="362044543"/>
        <c:scaling>
          <c:orientation val="minMax"/>
        </c:scaling>
        <c:delete val="0"/>
        <c:axPos val="b"/>
        <c:numFmt formatCode="General" sourceLinked="1"/>
        <c:majorTickMark val="in"/>
        <c:minorTickMark val="in"/>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362045023"/>
        <c:crosses val="autoZero"/>
        <c:auto val="0"/>
        <c:lblOffset val="100"/>
        <c:baseTimeUnit val="days"/>
      </c:dateAx>
      <c:valAx>
        <c:axId val="36204502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3620445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mbria" panose="02040503050406030204" pitchFamily="18" charset="0"/>
                <a:ea typeface="Cambria" panose="02040503050406030204" pitchFamily="18" charset="0"/>
                <a:cs typeface="+mn-cs"/>
              </a:defRPr>
            </a:pPr>
            <a:r>
              <a:rPr lang="en-US"/>
              <a:t>Pro-forma Revenue</a:t>
            </a:r>
            <a:endParaRPr lang="en-IN"/>
          </a:p>
        </c:rich>
      </c:tx>
      <c:layout>
        <c:manualLayout>
          <c:xMode val="edge"/>
          <c:yMode val="edge"/>
          <c:x val="0.30707716289648956"/>
          <c:y val="0.10128653265094997"/>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title>
    <c:autoTitleDeleted val="0"/>
    <c:plotArea>
      <c:layout>
        <c:manualLayout>
          <c:layoutTarget val="inner"/>
          <c:xMode val="edge"/>
          <c:yMode val="edge"/>
          <c:x val="9.3790196239909515E-2"/>
          <c:y val="0.16807525965355222"/>
          <c:w val="0.88357694921392016"/>
          <c:h val="0.58588049784210694"/>
        </c:manualLayout>
      </c:layout>
      <c:barChart>
        <c:barDir val="col"/>
        <c:grouping val="stacked"/>
        <c:varyColors val="0"/>
        <c:ser>
          <c:idx val="0"/>
          <c:order val="0"/>
          <c:tx>
            <c:strRef>
              <c:f>Sheet1!$B$1</c:f>
              <c:strCache>
                <c:ptCount val="1"/>
                <c:pt idx="0">
                  <c:v>Projected Revenue</c:v>
                </c:pt>
              </c:strCache>
            </c:strRef>
          </c:tx>
          <c:spPr>
            <a:solidFill>
              <a:srgbClr val="00AEEF"/>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Cambria" panose="02040503050406030204" pitchFamily="18" charset="0"/>
                    <a:ea typeface="Cambria" panose="02040503050406030204" pitchFamily="18"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2024</c:v>
                </c:pt>
                <c:pt idx="1">
                  <c:v>2025E</c:v>
                </c:pt>
                <c:pt idx="2">
                  <c:v>2026E</c:v>
                </c:pt>
                <c:pt idx="3">
                  <c:v>2027E</c:v>
                </c:pt>
              </c:strCache>
            </c:strRef>
          </c:cat>
          <c:val>
            <c:numRef>
              <c:f>Sheet1!$B$2:$B$5</c:f>
              <c:numCache>
                <c:formatCode>General</c:formatCode>
                <c:ptCount val="4"/>
                <c:pt idx="0">
                  <c:v>848.74</c:v>
                </c:pt>
                <c:pt idx="1">
                  <c:v>900</c:v>
                </c:pt>
                <c:pt idx="2">
                  <c:v>870</c:v>
                </c:pt>
                <c:pt idx="3">
                  <c:v>855</c:v>
                </c:pt>
              </c:numCache>
            </c:numRef>
          </c:val>
          <c:extLst>
            <c:ext xmlns:c16="http://schemas.microsoft.com/office/drawing/2014/chart" uri="{C3380CC4-5D6E-409C-BE32-E72D297353CC}">
              <c16:uniqueId val="{00000000-FD3A-4579-B5BE-6E6BAFD5EBFA}"/>
            </c:ext>
          </c:extLst>
        </c:ser>
        <c:ser>
          <c:idx val="1"/>
          <c:order val="1"/>
          <c:tx>
            <c:strRef>
              <c:f>Sheet1!$C$1</c:f>
              <c:strCache>
                <c:ptCount val="1"/>
                <c:pt idx="0">
                  <c:v>Leasing</c:v>
                </c:pt>
              </c:strCache>
            </c:strRef>
          </c:tx>
          <c:spPr>
            <a:solidFill>
              <a:schemeClr val="accent6">
                <a:lumMod val="75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4-FD3A-4579-B5BE-6E6BAFD5EBFA}"/>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Cambria" panose="02040503050406030204" pitchFamily="18" charset="0"/>
                    <a:ea typeface="Cambria" panose="02040503050406030204" pitchFamily="18" charset="0"/>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2024</c:v>
                </c:pt>
                <c:pt idx="1">
                  <c:v>2025E</c:v>
                </c:pt>
                <c:pt idx="2">
                  <c:v>2026E</c:v>
                </c:pt>
                <c:pt idx="3">
                  <c:v>2027E</c:v>
                </c:pt>
              </c:strCache>
            </c:strRef>
          </c:cat>
          <c:val>
            <c:numRef>
              <c:f>Sheet1!$C$2:$C$5</c:f>
              <c:numCache>
                <c:formatCode>General</c:formatCode>
                <c:ptCount val="4"/>
                <c:pt idx="0">
                  <c:v>0</c:v>
                </c:pt>
                <c:pt idx="1">
                  <c:v>77.81</c:v>
                </c:pt>
                <c:pt idx="2">
                  <c:v>92.33</c:v>
                </c:pt>
                <c:pt idx="3">
                  <c:v>115.39</c:v>
                </c:pt>
              </c:numCache>
            </c:numRef>
          </c:val>
          <c:extLst>
            <c:ext xmlns:c16="http://schemas.microsoft.com/office/drawing/2014/chart" uri="{C3380CC4-5D6E-409C-BE32-E72D297353CC}">
              <c16:uniqueId val="{00000001-FD3A-4579-B5BE-6E6BAFD5EBFA}"/>
            </c:ext>
          </c:extLst>
        </c:ser>
        <c:dLbls>
          <c:showLegendKey val="0"/>
          <c:showVal val="0"/>
          <c:showCatName val="0"/>
          <c:showSerName val="0"/>
          <c:showPercent val="0"/>
          <c:showBubbleSize val="0"/>
        </c:dLbls>
        <c:gapWidth val="150"/>
        <c:overlap val="100"/>
        <c:axId val="913024463"/>
        <c:axId val="913031663"/>
      </c:barChart>
      <c:catAx>
        <c:axId val="913024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913031663"/>
        <c:crosses val="autoZero"/>
        <c:auto val="1"/>
        <c:lblAlgn val="ctr"/>
        <c:lblOffset val="100"/>
        <c:noMultiLvlLbl val="0"/>
      </c:catAx>
      <c:valAx>
        <c:axId val="91303166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913024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ea typeface="Cambria" panose="020405030504060302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Cambria" panose="02040503050406030204" pitchFamily="18" charset="0"/>
                <a:ea typeface="Cambria" panose="02040503050406030204" pitchFamily="18" charset="0"/>
                <a:cs typeface="+mn-cs"/>
              </a:defRPr>
            </a:pPr>
            <a:r>
              <a:rPr lang="en-US" sz="1400">
                <a:solidFill>
                  <a:schemeClr val="tx1"/>
                </a:solidFill>
              </a:rPr>
              <a:t>Total</a:t>
            </a:r>
            <a:r>
              <a:rPr lang="en-US" sz="1400" baseline="0">
                <a:solidFill>
                  <a:schemeClr val="tx1"/>
                </a:solidFill>
              </a:rPr>
              <a:t> Returns</a:t>
            </a:r>
            <a:endParaRPr lang="en-IN" sz="1400">
              <a:solidFill>
                <a:schemeClr val="tx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Cambria" panose="02040503050406030204" pitchFamily="18" charset="0"/>
              <a:ea typeface="Cambria" panose="02040503050406030204" pitchFamily="18" charset="0"/>
              <a:cs typeface="+mn-cs"/>
            </a:defRPr>
          </a:pPr>
          <a:endParaRPr lang="en-US"/>
        </a:p>
      </c:txPr>
    </c:title>
    <c:autoTitleDeleted val="0"/>
    <c:plotArea>
      <c:layout>
        <c:manualLayout>
          <c:layoutTarget val="inner"/>
          <c:xMode val="edge"/>
          <c:yMode val="edge"/>
          <c:x val="0"/>
          <c:y val="0.52204481923923041"/>
          <c:w val="0.99305511128440316"/>
          <c:h val="0.47795518076076954"/>
        </c:manualLayout>
      </c:layout>
      <c:barChart>
        <c:barDir val="col"/>
        <c:grouping val="clustered"/>
        <c:varyColors val="0"/>
        <c:ser>
          <c:idx val="0"/>
          <c:order val="0"/>
          <c:tx>
            <c:strRef>
              <c:f>Sheet1!$B$1</c:f>
              <c:strCache>
                <c:ptCount val="1"/>
                <c:pt idx="0">
                  <c:v>Total Returns (%)</c:v>
                </c:pt>
              </c:strCache>
            </c:strRef>
          </c:tx>
          <c:spPr>
            <a:solidFill>
              <a:srgbClr val="C00000">
                <a:alpha val="95000"/>
              </a:srgbClr>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Cambria" panose="02040503050406030204" pitchFamily="18" charset="0"/>
                    <a:ea typeface="Cambria" panose="02040503050406030204" pitchFamily="18" charset="0"/>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1-Year</c:v>
                </c:pt>
                <c:pt idx="1">
                  <c:v>3-Year</c:v>
                </c:pt>
                <c:pt idx="2">
                  <c:v>5-Year</c:v>
                </c:pt>
                <c:pt idx="3">
                  <c:v>10-Year</c:v>
                </c:pt>
              </c:strCache>
            </c:strRef>
          </c:cat>
          <c:val>
            <c:numRef>
              <c:f>Sheet1!$B$2:$B$5</c:f>
              <c:numCache>
                <c:formatCode>General</c:formatCode>
                <c:ptCount val="4"/>
                <c:pt idx="0">
                  <c:v>-0.7</c:v>
                </c:pt>
                <c:pt idx="1">
                  <c:v>-0.89</c:v>
                </c:pt>
                <c:pt idx="2">
                  <c:v>-0.72</c:v>
                </c:pt>
                <c:pt idx="3">
                  <c:v>-0.97</c:v>
                </c:pt>
              </c:numCache>
            </c:numRef>
          </c:val>
          <c:extLst>
            <c:ext xmlns:c16="http://schemas.microsoft.com/office/drawing/2014/chart" uri="{C3380CC4-5D6E-409C-BE32-E72D297353CC}">
              <c16:uniqueId val="{00000000-DD79-4D58-98B2-640C6B7415DF}"/>
            </c:ext>
          </c:extLst>
        </c:ser>
        <c:dLbls>
          <c:showLegendKey val="0"/>
          <c:showVal val="0"/>
          <c:showCatName val="0"/>
          <c:showSerName val="0"/>
          <c:showPercent val="0"/>
          <c:showBubbleSize val="0"/>
        </c:dLbls>
        <c:gapWidth val="13"/>
        <c:overlap val="-32"/>
        <c:axId val="1590135791"/>
        <c:axId val="1590137231"/>
      </c:barChart>
      <c:catAx>
        <c:axId val="1590135791"/>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Cambria" panose="02040503050406030204" pitchFamily="18" charset="0"/>
                <a:ea typeface="Cambria" panose="02040503050406030204" pitchFamily="18" charset="0"/>
                <a:cs typeface="+mn-cs"/>
              </a:defRPr>
            </a:pPr>
            <a:endParaRPr lang="en-US"/>
          </a:p>
        </c:txPr>
        <c:crossAx val="1590137231"/>
        <c:crosses val="autoZero"/>
        <c:auto val="1"/>
        <c:lblAlgn val="ctr"/>
        <c:lblOffset val="100"/>
        <c:noMultiLvlLbl val="0"/>
      </c:catAx>
      <c:valAx>
        <c:axId val="1590137231"/>
        <c:scaling>
          <c:orientation val="minMax"/>
        </c:scaling>
        <c:delete val="1"/>
        <c:axPos val="l"/>
        <c:numFmt formatCode="General" sourceLinked="1"/>
        <c:majorTickMark val="none"/>
        <c:minorTickMark val="none"/>
        <c:tickLblPos val="nextTo"/>
        <c:crossAx val="15901357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ea typeface="Cambria" panose="02040503050406030204" pitchFamily="18" charset="0"/>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0"/>
          <c:w val="1"/>
          <c:h val="0.97499165568038926"/>
        </c:manualLayout>
      </c:layout>
      <c:barChart>
        <c:barDir val="col"/>
        <c:grouping val="stacked"/>
        <c:varyColors val="0"/>
        <c:ser>
          <c:idx val="0"/>
          <c:order val="0"/>
          <c:tx>
            <c:strRef>
              <c:f>Sheet1!$B$1</c:f>
              <c:strCache>
                <c:ptCount val="1"/>
                <c:pt idx="0">
                  <c:v>Base</c:v>
                </c:pt>
              </c:strCache>
            </c:strRef>
          </c:tx>
          <c:spPr>
            <a:solidFill>
              <a:srgbClr val="00AEEF"/>
            </a:solidFill>
            <a:ln>
              <a:noFill/>
            </a:ln>
            <a:effectLst/>
          </c:spPr>
          <c:invertIfNegative val="0"/>
          <c:dLbls>
            <c:delete val="1"/>
          </c:dLbls>
          <c:cat>
            <c:strRef>
              <c:f>Sheet1!$A$2</c:f>
              <c:strCache>
                <c:ptCount val="1"/>
                <c:pt idx="0">
                  <c:v>Category 1</c:v>
                </c:pt>
              </c:strCache>
            </c:strRef>
          </c:cat>
          <c:val>
            <c:numRef>
              <c:f>Sheet1!$B$2</c:f>
              <c:numCache>
                <c:formatCode>General</c:formatCode>
                <c:ptCount val="1"/>
                <c:pt idx="0">
                  <c:v>1.2</c:v>
                </c:pt>
              </c:numCache>
            </c:numRef>
          </c:val>
          <c:extLst>
            <c:ext xmlns:c16="http://schemas.microsoft.com/office/drawing/2014/chart" uri="{C3380CC4-5D6E-409C-BE32-E72D297353CC}">
              <c16:uniqueId val="{00000000-7147-4495-9EDF-FBEB908D03C7}"/>
            </c:ext>
          </c:extLst>
        </c:ser>
        <c:ser>
          <c:idx val="1"/>
          <c:order val="1"/>
          <c:tx>
            <c:strRef>
              <c:f>Sheet1!$C$1</c:f>
              <c:strCache>
                <c:ptCount val="1"/>
                <c:pt idx="0">
                  <c:v>Upside</c:v>
                </c:pt>
              </c:strCache>
            </c:strRef>
          </c:tx>
          <c:spPr>
            <a:solidFill>
              <a:srgbClr val="92D050"/>
            </a:solidFill>
            <a:ln>
              <a:noFill/>
            </a:ln>
            <a:effectLst/>
          </c:spPr>
          <c:invertIfNegative val="0"/>
          <c:dLbls>
            <c:delete val="1"/>
          </c:dLbls>
          <c:cat>
            <c:strRef>
              <c:f>Sheet1!$A$2</c:f>
              <c:strCache>
                <c:ptCount val="1"/>
                <c:pt idx="0">
                  <c:v>Category 1</c:v>
                </c:pt>
              </c:strCache>
            </c:strRef>
          </c:cat>
          <c:val>
            <c:numRef>
              <c:f>Sheet1!$C$2</c:f>
              <c:numCache>
                <c:formatCode>General</c:formatCode>
                <c:ptCount val="1"/>
                <c:pt idx="0">
                  <c:v>0.63</c:v>
                </c:pt>
              </c:numCache>
            </c:numRef>
          </c:val>
          <c:extLst>
            <c:ext xmlns:c16="http://schemas.microsoft.com/office/drawing/2014/chart" uri="{C3380CC4-5D6E-409C-BE32-E72D297353CC}">
              <c16:uniqueId val="{00000003-7147-4495-9EDF-FBEB908D03C7}"/>
            </c:ext>
          </c:extLst>
        </c:ser>
        <c:dLbls>
          <c:dLblPos val="ctr"/>
          <c:showLegendKey val="0"/>
          <c:showVal val="1"/>
          <c:showCatName val="0"/>
          <c:showSerName val="0"/>
          <c:showPercent val="0"/>
          <c:showBubbleSize val="0"/>
        </c:dLbls>
        <c:gapWidth val="150"/>
        <c:overlap val="100"/>
        <c:axId val="1056607584"/>
        <c:axId val="1056607104"/>
      </c:barChart>
      <c:catAx>
        <c:axId val="1056607584"/>
        <c:scaling>
          <c:orientation val="minMax"/>
        </c:scaling>
        <c:delete val="1"/>
        <c:axPos val="b"/>
        <c:numFmt formatCode="General" sourceLinked="1"/>
        <c:majorTickMark val="none"/>
        <c:minorTickMark val="none"/>
        <c:tickLblPos val="nextTo"/>
        <c:crossAx val="1056607104"/>
        <c:crosses val="autoZero"/>
        <c:auto val="1"/>
        <c:lblAlgn val="ctr"/>
        <c:lblOffset val="100"/>
        <c:noMultiLvlLbl val="0"/>
      </c:catAx>
      <c:valAx>
        <c:axId val="1056607104"/>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0566075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Price</c:v>
                </c:pt>
              </c:strCache>
            </c:strRef>
          </c:tx>
          <c:spPr>
            <a:ln w="28575" cap="rnd">
              <a:solidFill>
                <a:schemeClr val="bg1">
                  <a:lumMod val="75000"/>
                </a:schemeClr>
              </a:solidFill>
              <a:round/>
            </a:ln>
            <a:effectLst/>
          </c:spPr>
          <c:marker>
            <c:symbol val="none"/>
          </c:marker>
          <c:dPt>
            <c:idx val="122"/>
            <c:marker>
              <c:symbol val="none"/>
            </c:marker>
            <c:bubble3D val="0"/>
            <c:extLst>
              <c:ext xmlns:c16="http://schemas.microsoft.com/office/drawing/2014/chart" uri="{C3380CC4-5D6E-409C-BE32-E72D297353CC}">
                <c16:uniqueId val="{00000000-4D73-4A44-8543-F498CEBEB154}"/>
              </c:ext>
            </c:extLst>
          </c:dPt>
          <c:dLbls>
            <c:dLbl>
              <c:idx val="2"/>
              <c:layout>
                <c:manualLayout>
                  <c:x val="-3.6219863125042185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13C-4CFE-8AE8-1EC91A3F0D5D}"/>
                </c:ext>
              </c:extLst>
            </c:dLbl>
            <c:dLbl>
              <c:idx val="119"/>
              <c:layout>
                <c:manualLayout>
                  <c:x val="-1.5695274020851614E-2"/>
                  <c:y val="-0.1023648703109636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13C-4CFE-8AE8-1EC91A3F0D5D}"/>
                </c:ext>
              </c:extLst>
            </c:dLbl>
            <c:numFmt formatCode="&quot;$&quot;#,##0.00" sourceLinked="0"/>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Cambria" panose="02040503050406030204" pitchFamily="18" charset="0"/>
                    <a:ea typeface="Cambria" panose="02040503050406030204" pitchFamily="18" charset="0"/>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Sheet1!$A$2:$A$124</c:f>
              <c:numCache>
                <c:formatCode>m/d/yyyy</c:formatCode>
                <c:ptCount val="123"/>
                <c:pt idx="0">
                  <c:v>41821</c:v>
                </c:pt>
                <c:pt idx="1">
                  <c:v>41852</c:v>
                </c:pt>
                <c:pt idx="2">
                  <c:v>41883</c:v>
                </c:pt>
                <c:pt idx="3">
                  <c:v>41913</c:v>
                </c:pt>
                <c:pt idx="4">
                  <c:v>41944</c:v>
                </c:pt>
                <c:pt idx="5">
                  <c:v>41974</c:v>
                </c:pt>
                <c:pt idx="6">
                  <c:v>42005</c:v>
                </c:pt>
                <c:pt idx="7">
                  <c:v>42036</c:v>
                </c:pt>
                <c:pt idx="8">
                  <c:v>42064</c:v>
                </c:pt>
                <c:pt idx="9">
                  <c:v>42095</c:v>
                </c:pt>
                <c:pt idx="10">
                  <c:v>42125</c:v>
                </c:pt>
                <c:pt idx="11">
                  <c:v>42156</c:v>
                </c:pt>
                <c:pt idx="12">
                  <c:v>42186</c:v>
                </c:pt>
                <c:pt idx="13">
                  <c:v>42217</c:v>
                </c:pt>
                <c:pt idx="14">
                  <c:v>42248</c:v>
                </c:pt>
                <c:pt idx="15">
                  <c:v>42278</c:v>
                </c:pt>
                <c:pt idx="16">
                  <c:v>42309</c:v>
                </c:pt>
                <c:pt idx="17">
                  <c:v>42339</c:v>
                </c:pt>
                <c:pt idx="18">
                  <c:v>42370</c:v>
                </c:pt>
                <c:pt idx="19">
                  <c:v>42401</c:v>
                </c:pt>
                <c:pt idx="20">
                  <c:v>42430</c:v>
                </c:pt>
                <c:pt idx="21">
                  <c:v>42461</c:v>
                </c:pt>
                <c:pt idx="22">
                  <c:v>42491</c:v>
                </c:pt>
                <c:pt idx="23">
                  <c:v>42522</c:v>
                </c:pt>
                <c:pt idx="24">
                  <c:v>42552</c:v>
                </c:pt>
                <c:pt idx="25">
                  <c:v>42583</c:v>
                </c:pt>
                <c:pt idx="26">
                  <c:v>42614</c:v>
                </c:pt>
                <c:pt idx="27">
                  <c:v>42644</c:v>
                </c:pt>
                <c:pt idx="28">
                  <c:v>42675</c:v>
                </c:pt>
                <c:pt idx="29">
                  <c:v>42705</c:v>
                </c:pt>
                <c:pt idx="30">
                  <c:v>42736</c:v>
                </c:pt>
                <c:pt idx="31">
                  <c:v>42767</c:v>
                </c:pt>
                <c:pt idx="32">
                  <c:v>42795</c:v>
                </c:pt>
                <c:pt idx="33">
                  <c:v>42826</c:v>
                </c:pt>
                <c:pt idx="34">
                  <c:v>42856</c:v>
                </c:pt>
                <c:pt idx="35">
                  <c:v>42887</c:v>
                </c:pt>
                <c:pt idx="36">
                  <c:v>42917</c:v>
                </c:pt>
                <c:pt idx="37">
                  <c:v>42948</c:v>
                </c:pt>
                <c:pt idx="38">
                  <c:v>42979</c:v>
                </c:pt>
                <c:pt idx="39">
                  <c:v>43009</c:v>
                </c:pt>
                <c:pt idx="40">
                  <c:v>43040</c:v>
                </c:pt>
                <c:pt idx="41">
                  <c:v>43070</c:v>
                </c:pt>
                <c:pt idx="42">
                  <c:v>43101</c:v>
                </c:pt>
                <c:pt idx="43">
                  <c:v>43132</c:v>
                </c:pt>
                <c:pt idx="44">
                  <c:v>43160</c:v>
                </c:pt>
                <c:pt idx="45">
                  <c:v>43191</c:v>
                </c:pt>
                <c:pt idx="46">
                  <c:v>43221</c:v>
                </c:pt>
                <c:pt idx="47">
                  <c:v>43252</c:v>
                </c:pt>
                <c:pt idx="48">
                  <c:v>43282</c:v>
                </c:pt>
                <c:pt idx="49">
                  <c:v>43313</c:v>
                </c:pt>
                <c:pt idx="50">
                  <c:v>43344</c:v>
                </c:pt>
                <c:pt idx="51">
                  <c:v>43374</c:v>
                </c:pt>
                <c:pt idx="52">
                  <c:v>43405</c:v>
                </c:pt>
                <c:pt idx="53">
                  <c:v>43435</c:v>
                </c:pt>
                <c:pt idx="54">
                  <c:v>43466</c:v>
                </c:pt>
                <c:pt idx="55">
                  <c:v>43497</c:v>
                </c:pt>
                <c:pt idx="56">
                  <c:v>43525</c:v>
                </c:pt>
                <c:pt idx="57">
                  <c:v>43556</c:v>
                </c:pt>
                <c:pt idx="58">
                  <c:v>43586</c:v>
                </c:pt>
                <c:pt idx="59">
                  <c:v>43617</c:v>
                </c:pt>
                <c:pt idx="60">
                  <c:v>43647</c:v>
                </c:pt>
                <c:pt idx="61">
                  <c:v>43678</c:v>
                </c:pt>
                <c:pt idx="62">
                  <c:v>43709</c:v>
                </c:pt>
                <c:pt idx="63">
                  <c:v>43739</c:v>
                </c:pt>
                <c:pt idx="64">
                  <c:v>43770</c:v>
                </c:pt>
                <c:pt idx="65">
                  <c:v>43800</c:v>
                </c:pt>
                <c:pt idx="66">
                  <c:v>43831</c:v>
                </c:pt>
                <c:pt idx="67">
                  <c:v>43862</c:v>
                </c:pt>
                <c:pt idx="68">
                  <c:v>43891</c:v>
                </c:pt>
                <c:pt idx="69">
                  <c:v>43922</c:v>
                </c:pt>
                <c:pt idx="70">
                  <c:v>43952</c:v>
                </c:pt>
                <c:pt idx="71">
                  <c:v>43983</c:v>
                </c:pt>
                <c:pt idx="72">
                  <c:v>44013</c:v>
                </c:pt>
                <c:pt idx="73">
                  <c:v>44044</c:v>
                </c:pt>
                <c:pt idx="74">
                  <c:v>44075</c:v>
                </c:pt>
                <c:pt idx="75">
                  <c:v>44105</c:v>
                </c:pt>
                <c:pt idx="76">
                  <c:v>44136</c:v>
                </c:pt>
                <c:pt idx="77">
                  <c:v>44166</c:v>
                </c:pt>
                <c:pt idx="78">
                  <c:v>44197</c:v>
                </c:pt>
                <c:pt idx="79">
                  <c:v>44228</c:v>
                </c:pt>
                <c:pt idx="80">
                  <c:v>44256</c:v>
                </c:pt>
                <c:pt idx="81">
                  <c:v>44287</c:v>
                </c:pt>
                <c:pt idx="82">
                  <c:v>44317</c:v>
                </c:pt>
                <c:pt idx="83">
                  <c:v>44348</c:v>
                </c:pt>
                <c:pt idx="84">
                  <c:v>44378</c:v>
                </c:pt>
                <c:pt idx="85">
                  <c:v>44409</c:v>
                </c:pt>
                <c:pt idx="86">
                  <c:v>44440</c:v>
                </c:pt>
                <c:pt idx="87">
                  <c:v>44470</c:v>
                </c:pt>
                <c:pt idx="88">
                  <c:v>44501</c:v>
                </c:pt>
                <c:pt idx="89">
                  <c:v>44531</c:v>
                </c:pt>
                <c:pt idx="90">
                  <c:v>44562</c:v>
                </c:pt>
                <c:pt idx="91">
                  <c:v>44593</c:v>
                </c:pt>
                <c:pt idx="92">
                  <c:v>44621</c:v>
                </c:pt>
                <c:pt idx="93">
                  <c:v>44652</c:v>
                </c:pt>
                <c:pt idx="94">
                  <c:v>44682</c:v>
                </c:pt>
                <c:pt idx="95">
                  <c:v>44713</c:v>
                </c:pt>
                <c:pt idx="96">
                  <c:v>44743</c:v>
                </c:pt>
                <c:pt idx="97">
                  <c:v>44774</c:v>
                </c:pt>
                <c:pt idx="98">
                  <c:v>44805</c:v>
                </c:pt>
                <c:pt idx="99">
                  <c:v>44835</c:v>
                </c:pt>
                <c:pt idx="100">
                  <c:v>44866</c:v>
                </c:pt>
                <c:pt idx="101">
                  <c:v>44896</c:v>
                </c:pt>
                <c:pt idx="102">
                  <c:v>44927</c:v>
                </c:pt>
                <c:pt idx="103">
                  <c:v>44958</c:v>
                </c:pt>
                <c:pt idx="104">
                  <c:v>44986</c:v>
                </c:pt>
                <c:pt idx="105">
                  <c:v>45017</c:v>
                </c:pt>
                <c:pt idx="106">
                  <c:v>45047</c:v>
                </c:pt>
                <c:pt idx="107">
                  <c:v>45078</c:v>
                </c:pt>
                <c:pt idx="108">
                  <c:v>45108</c:v>
                </c:pt>
                <c:pt idx="109">
                  <c:v>45139</c:v>
                </c:pt>
                <c:pt idx="110">
                  <c:v>45170</c:v>
                </c:pt>
                <c:pt idx="111">
                  <c:v>45200</c:v>
                </c:pt>
                <c:pt idx="112">
                  <c:v>45231</c:v>
                </c:pt>
                <c:pt idx="113">
                  <c:v>45261</c:v>
                </c:pt>
                <c:pt idx="114">
                  <c:v>45292</c:v>
                </c:pt>
                <c:pt idx="115">
                  <c:v>45323</c:v>
                </c:pt>
                <c:pt idx="116">
                  <c:v>45352</c:v>
                </c:pt>
                <c:pt idx="117">
                  <c:v>45383</c:v>
                </c:pt>
                <c:pt idx="118">
                  <c:v>45413</c:v>
                </c:pt>
                <c:pt idx="119">
                  <c:v>45444</c:v>
                </c:pt>
                <c:pt idx="120">
                  <c:v>45474</c:v>
                </c:pt>
                <c:pt idx="121">
                  <c:v>45505</c:v>
                </c:pt>
                <c:pt idx="122">
                  <c:v>45513</c:v>
                </c:pt>
              </c:numCache>
            </c:numRef>
          </c:cat>
          <c:val>
            <c:numRef>
              <c:f>Sheet1!$B$2:$B$124</c:f>
              <c:numCache>
                <c:formatCode>General</c:formatCode>
                <c:ptCount val="123"/>
                <c:pt idx="0">
                  <c:v>47.970001000000003</c:v>
                </c:pt>
                <c:pt idx="1">
                  <c:v>51.799999</c:v>
                </c:pt>
                <c:pt idx="2">
                  <c:v>93.699996999999996</c:v>
                </c:pt>
                <c:pt idx="3">
                  <c:v>77.099997999999999</c:v>
                </c:pt>
                <c:pt idx="4">
                  <c:v>77.970000999999996</c:v>
                </c:pt>
                <c:pt idx="5">
                  <c:v>63.220001000000003</c:v>
                </c:pt>
                <c:pt idx="6">
                  <c:v>49.75</c:v>
                </c:pt>
                <c:pt idx="7">
                  <c:v>41.98</c:v>
                </c:pt>
                <c:pt idx="8">
                  <c:v>43.41</c:v>
                </c:pt>
                <c:pt idx="9">
                  <c:v>50.080002</c:v>
                </c:pt>
                <c:pt idx="10">
                  <c:v>55.459999000000003</c:v>
                </c:pt>
                <c:pt idx="11">
                  <c:v>52.720001000000003</c:v>
                </c:pt>
                <c:pt idx="12">
                  <c:v>62.099997999999999</c:v>
                </c:pt>
                <c:pt idx="13">
                  <c:v>46.59</c:v>
                </c:pt>
                <c:pt idx="14">
                  <c:v>31.219999000000001</c:v>
                </c:pt>
                <c:pt idx="15">
                  <c:v>25</c:v>
                </c:pt>
                <c:pt idx="16">
                  <c:v>20.399999999999999</c:v>
                </c:pt>
                <c:pt idx="17">
                  <c:v>18.010000000000002</c:v>
                </c:pt>
                <c:pt idx="18">
                  <c:v>11.45</c:v>
                </c:pt>
                <c:pt idx="19">
                  <c:v>11.88</c:v>
                </c:pt>
                <c:pt idx="20">
                  <c:v>11.96</c:v>
                </c:pt>
                <c:pt idx="21">
                  <c:v>12.64</c:v>
                </c:pt>
                <c:pt idx="22">
                  <c:v>10.27</c:v>
                </c:pt>
                <c:pt idx="23">
                  <c:v>10.81</c:v>
                </c:pt>
                <c:pt idx="24">
                  <c:v>12.64</c:v>
                </c:pt>
                <c:pt idx="25">
                  <c:v>14.65</c:v>
                </c:pt>
                <c:pt idx="26">
                  <c:v>16.68</c:v>
                </c:pt>
                <c:pt idx="27">
                  <c:v>12.78</c:v>
                </c:pt>
                <c:pt idx="28">
                  <c:v>9.98</c:v>
                </c:pt>
                <c:pt idx="29">
                  <c:v>8.7100000000000009</c:v>
                </c:pt>
                <c:pt idx="30">
                  <c:v>10.75</c:v>
                </c:pt>
                <c:pt idx="31">
                  <c:v>9.4</c:v>
                </c:pt>
                <c:pt idx="32">
                  <c:v>8.6999999999999993</c:v>
                </c:pt>
                <c:pt idx="33">
                  <c:v>8.25</c:v>
                </c:pt>
                <c:pt idx="34">
                  <c:v>8.2200000000000006</c:v>
                </c:pt>
                <c:pt idx="35">
                  <c:v>8.1300000000000008</c:v>
                </c:pt>
                <c:pt idx="36">
                  <c:v>8.24</c:v>
                </c:pt>
                <c:pt idx="37">
                  <c:v>9.2100000000000009</c:v>
                </c:pt>
                <c:pt idx="38">
                  <c:v>11.01</c:v>
                </c:pt>
                <c:pt idx="39">
                  <c:v>10.43</c:v>
                </c:pt>
                <c:pt idx="40">
                  <c:v>8.5399999999999991</c:v>
                </c:pt>
                <c:pt idx="41">
                  <c:v>7.57</c:v>
                </c:pt>
                <c:pt idx="42">
                  <c:v>5.47</c:v>
                </c:pt>
                <c:pt idx="43">
                  <c:v>5.38</c:v>
                </c:pt>
                <c:pt idx="44">
                  <c:v>4.79</c:v>
                </c:pt>
                <c:pt idx="45">
                  <c:v>5.0599999999999996</c:v>
                </c:pt>
                <c:pt idx="46">
                  <c:v>5.54</c:v>
                </c:pt>
                <c:pt idx="47">
                  <c:v>6.44</c:v>
                </c:pt>
                <c:pt idx="48">
                  <c:v>5.84</c:v>
                </c:pt>
                <c:pt idx="49">
                  <c:v>6.41</c:v>
                </c:pt>
                <c:pt idx="50">
                  <c:v>7.2</c:v>
                </c:pt>
                <c:pt idx="51">
                  <c:v>6.57</c:v>
                </c:pt>
                <c:pt idx="52">
                  <c:v>5.08</c:v>
                </c:pt>
                <c:pt idx="53">
                  <c:v>4.24</c:v>
                </c:pt>
                <c:pt idx="54">
                  <c:v>4.93</c:v>
                </c:pt>
                <c:pt idx="55">
                  <c:v>5.83</c:v>
                </c:pt>
                <c:pt idx="56">
                  <c:v>6.5</c:v>
                </c:pt>
                <c:pt idx="57">
                  <c:v>5.91</c:v>
                </c:pt>
                <c:pt idx="58">
                  <c:v>6.3</c:v>
                </c:pt>
                <c:pt idx="59">
                  <c:v>5.46</c:v>
                </c:pt>
                <c:pt idx="60">
                  <c:v>5.29</c:v>
                </c:pt>
                <c:pt idx="61">
                  <c:v>3.87</c:v>
                </c:pt>
                <c:pt idx="62">
                  <c:v>5.1849999999999996</c:v>
                </c:pt>
                <c:pt idx="63">
                  <c:v>4.16</c:v>
                </c:pt>
                <c:pt idx="64">
                  <c:v>4.04</c:v>
                </c:pt>
                <c:pt idx="65">
                  <c:v>4.34</c:v>
                </c:pt>
                <c:pt idx="66">
                  <c:v>3.94</c:v>
                </c:pt>
                <c:pt idx="67">
                  <c:v>3.7949999999999999</c:v>
                </c:pt>
                <c:pt idx="68">
                  <c:v>2.62</c:v>
                </c:pt>
                <c:pt idx="69">
                  <c:v>3.52</c:v>
                </c:pt>
                <c:pt idx="70">
                  <c:v>4.71</c:v>
                </c:pt>
                <c:pt idx="71">
                  <c:v>4.76</c:v>
                </c:pt>
                <c:pt idx="72">
                  <c:v>5.29</c:v>
                </c:pt>
                <c:pt idx="73">
                  <c:v>4.59</c:v>
                </c:pt>
                <c:pt idx="74">
                  <c:v>4.53</c:v>
                </c:pt>
                <c:pt idx="75">
                  <c:v>5.94</c:v>
                </c:pt>
                <c:pt idx="76">
                  <c:v>6.99</c:v>
                </c:pt>
                <c:pt idx="77">
                  <c:v>8.2799999999999994</c:v>
                </c:pt>
                <c:pt idx="78">
                  <c:v>8.9499999999999993</c:v>
                </c:pt>
                <c:pt idx="79">
                  <c:v>7.52</c:v>
                </c:pt>
                <c:pt idx="80">
                  <c:v>11.64</c:v>
                </c:pt>
                <c:pt idx="81">
                  <c:v>11.23</c:v>
                </c:pt>
                <c:pt idx="82">
                  <c:v>11.22</c:v>
                </c:pt>
                <c:pt idx="83">
                  <c:v>11.65</c:v>
                </c:pt>
                <c:pt idx="84">
                  <c:v>10.24</c:v>
                </c:pt>
                <c:pt idx="85">
                  <c:v>9.9700000000000006</c:v>
                </c:pt>
                <c:pt idx="86">
                  <c:v>9.36</c:v>
                </c:pt>
                <c:pt idx="87">
                  <c:v>8.61</c:v>
                </c:pt>
                <c:pt idx="88">
                  <c:v>10</c:v>
                </c:pt>
                <c:pt idx="89">
                  <c:v>10.31</c:v>
                </c:pt>
                <c:pt idx="90">
                  <c:v>8.86</c:v>
                </c:pt>
                <c:pt idx="91">
                  <c:v>8.6</c:v>
                </c:pt>
                <c:pt idx="92">
                  <c:v>8.5299999999999994</c:v>
                </c:pt>
                <c:pt idx="93">
                  <c:v>8.92</c:v>
                </c:pt>
                <c:pt idx="94">
                  <c:v>6.91</c:v>
                </c:pt>
                <c:pt idx="95">
                  <c:v>5.53</c:v>
                </c:pt>
                <c:pt idx="96">
                  <c:v>6.36</c:v>
                </c:pt>
                <c:pt idx="97">
                  <c:v>6.09</c:v>
                </c:pt>
                <c:pt idx="98">
                  <c:v>4.93</c:v>
                </c:pt>
                <c:pt idx="99">
                  <c:v>5.45</c:v>
                </c:pt>
                <c:pt idx="100">
                  <c:v>5.48</c:v>
                </c:pt>
                <c:pt idx="101">
                  <c:v>4.9800000000000004</c:v>
                </c:pt>
                <c:pt idx="102">
                  <c:v>6.15</c:v>
                </c:pt>
                <c:pt idx="103">
                  <c:v>5.19</c:v>
                </c:pt>
                <c:pt idx="104">
                  <c:v>5.03</c:v>
                </c:pt>
                <c:pt idx="105">
                  <c:v>4.28</c:v>
                </c:pt>
                <c:pt idx="106">
                  <c:v>4.2</c:v>
                </c:pt>
                <c:pt idx="107">
                  <c:v>4.1399999999999997</c:v>
                </c:pt>
                <c:pt idx="108">
                  <c:v>4.09</c:v>
                </c:pt>
                <c:pt idx="109">
                  <c:v>3.6349999999999998</c:v>
                </c:pt>
                <c:pt idx="110">
                  <c:v>3.14</c:v>
                </c:pt>
                <c:pt idx="111">
                  <c:v>2.5099999999999998</c:v>
                </c:pt>
                <c:pt idx="112">
                  <c:v>3.61</c:v>
                </c:pt>
                <c:pt idx="113">
                  <c:v>3.47</c:v>
                </c:pt>
                <c:pt idx="114">
                  <c:v>2.98</c:v>
                </c:pt>
                <c:pt idx="115">
                  <c:v>2.34</c:v>
                </c:pt>
                <c:pt idx="116">
                  <c:v>2.23</c:v>
                </c:pt>
                <c:pt idx="117">
                  <c:v>1.73</c:v>
                </c:pt>
                <c:pt idx="118">
                  <c:v>1.52</c:v>
                </c:pt>
                <c:pt idx="119">
                  <c:v>1.42</c:v>
                </c:pt>
                <c:pt idx="120">
                  <c:v>1.52</c:v>
                </c:pt>
                <c:pt idx="121">
                  <c:v>1.22</c:v>
                </c:pt>
                <c:pt idx="122">
                  <c:v>1.2</c:v>
                </c:pt>
              </c:numCache>
            </c:numRef>
          </c:val>
          <c:smooth val="0"/>
          <c:extLst>
            <c:ext xmlns:c16="http://schemas.microsoft.com/office/drawing/2014/chart" uri="{C3380CC4-5D6E-409C-BE32-E72D297353CC}">
              <c16:uniqueId val="{00000003-4D73-4A44-8543-F498CEBEB154}"/>
            </c:ext>
          </c:extLst>
        </c:ser>
        <c:dLbls>
          <c:showLegendKey val="0"/>
          <c:showVal val="0"/>
          <c:showCatName val="0"/>
          <c:showSerName val="0"/>
          <c:showPercent val="0"/>
          <c:showBubbleSize val="0"/>
        </c:dLbls>
        <c:smooth val="0"/>
        <c:axId val="853866112"/>
        <c:axId val="853867072"/>
      </c:lineChart>
      <c:dateAx>
        <c:axId val="853866112"/>
        <c:scaling>
          <c:orientation val="minMax"/>
        </c:scaling>
        <c:delete val="0"/>
        <c:axPos val="b"/>
        <c:numFmt formatCode="[$-409]m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853867072"/>
        <c:crosses val="autoZero"/>
        <c:auto val="0"/>
        <c:lblOffset val="100"/>
        <c:baseTimeUnit val="days"/>
      </c:dateAx>
      <c:valAx>
        <c:axId val="853867072"/>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8538661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ea typeface="Cambria" panose="020405030504060302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mbria" panose="02040503050406030204" pitchFamily="18" charset="0"/>
                <a:ea typeface="Cambria" panose="02040503050406030204" pitchFamily="18" charset="0"/>
                <a:cs typeface="+mn-cs"/>
              </a:defRPr>
            </a:pPr>
            <a:r>
              <a:rPr lang="en-IN"/>
              <a:t>Top &amp; Bottom Line in $MM with Shipments in MM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title>
    <c:autoTitleDeleted val="0"/>
    <c:plotArea>
      <c:layout/>
      <c:barChart>
        <c:barDir val="col"/>
        <c:grouping val="clustered"/>
        <c:varyColors val="0"/>
        <c:ser>
          <c:idx val="0"/>
          <c:order val="0"/>
          <c:tx>
            <c:strRef>
              <c:f>Sheet1!$B$1</c:f>
              <c:strCache>
                <c:ptCount val="1"/>
                <c:pt idx="0">
                  <c:v>Revenue</c:v>
                </c:pt>
              </c:strCache>
            </c:strRef>
          </c:tx>
          <c:spPr>
            <a:solidFill>
              <a:srgbClr val="00AEEF"/>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rgbClr val="00AEEF"/>
                    </a:solidFill>
                    <a:latin typeface="Cambria" panose="02040503050406030204" pitchFamily="18" charset="0"/>
                    <a:ea typeface="Cambria" panose="02040503050406030204" pitchFamily="18"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2010</c:v>
                </c:pt>
                <c:pt idx="1">
                  <c:v>2011</c:v>
                </c:pt>
                <c:pt idx="2">
                  <c:v>2012</c:v>
                </c:pt>
                <c:pt idx="3">
                  <c:v>2013</c:v>
                </c:pt>
                <c:pt idx="4">
                  <c:v>2014</c:v>
                </c:pt>
                <c:pt idx="5">
                  <c:v>2015</c:v>
                </c:pt>
              </c:numCache>
            </c:numRef>
          </c:cat>
          <c:val>
            <c:numRef>
              <c:f>Sheet1!$B$2:$B$7</c:f>
              <c:numCache>
                <c:formatCode>General</c:formatCode>
                <c:ptCount val="6"/>
                <c:pt idx="0">
                  <c:v>65</c:v>
                </c:pt>
                <c:pt idx="1">
                  <c:v>234</c:v>
                </c:pt>
                <c:pt idx="2">
                  <c:v>526</c:v>
                </c:pt>
                <c:pt idx="3">
                  <c:v>986</c:v>
                </c:pt>
                <c:pt idx="4">
                  <c:v>1394</c:v>
                </c:pt>
                <c:pt idx="5">
                  <c:v>1620</c:v>
                </c:pt>
              </c:numCache>
            </c:numRef>
          </c:val>
          <c:extLst>
            <c:ext xmlns:c16="http://schemas.microsoft.com/office/drawing/2014/chart" uri="{C3380CC4-5D6E-409C-BE32-E72D297353CC}">
              <c16:uniqueId val="{00000000-159C-4C35-BECB-D556F1100A90}"/>
            </c:ext>
          </c:extLst>
        </c:ser>
        <c:ser>
          <c:idx val="1"/>
          <c:order val="1"/>
          <c:tx>
            <c:strRef>
              <c:f>Sheet1!$C$1</c:f>
              <c:strCache>
                <c:ptCount val="1"/>
                <c:pt idx="0">
                  <c:v>Operating Income</c:v>
                </c:pt>
              </c:strCache>
            </c:strRef>
          </c:tx>
          <c:spPr>
            <a:solidFill>
              <a:schemeClr val="accent2"/>
            </a:solidFill>
            <a:ln>
              <a:noFill/>
            </a:ln>
            <a:effectLst/>
          </c:spPr>
          <c:invertIfNegative val="0"/>
          <c:dPt>
            <c:idx val="5"/>
            <c:invertIfNegative val="0"/>
            <c:bubble3D val="0"/>
            <c:spPr>
              <a:solidFill>
                <a:srgbClr val="C00000"/>
              </a:solidFill>
              <a:ln>
                <a:noFill/>
              </a:ln>
              <a:effectLst/>
            </c:spPr>
            <c:extLst>
              <c:ext xmlns:c16="http://schemas.microsoft.com/office/drawing/2014/chart" uri="{C3380CC4-5D6E-409C-BE32-E72D297353CC}">
                <c16:uniqueId val="{00000000-2347-4E6D-BAF5-618FCA2A39C0}"/>
              </c:ext>
            </c:extLst>
          </c:dPt>
          <c:dLbls>
            <c:spPr>
              <a:noFill/>
              <a:ln>
                <a:noFill/>
              </a:ln>
              <a:effectLst/>
            </c:spPr>
            <c:txPr>
              <a:bodyPr rot="0" spcFirstLastPara="1" vertOverflow="ellipsis" vert="horz" wrap="square" anchor="ctr" anchorCtr="1"/>
              <a:lstStyle/>
              <a:p>
                <a:pPr>
                  <a:defRPr sz="1197" b="1" i="0" u="none" strike="noStrike" kern="1200" baseline="0">
                    <a:solidFill>
                      <a:srgbClr val="E97132"/>
                    </a:solidFill>
                    <a:latin typeface="Cambria" panose="02040503050406030204" pitchFamily="18" charset="0"/>
                    <a:ea typeface="Cambria" panose="02040503050406030204" pitchFamily="18"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2010</c:v>
                </c:pt>
                <c:pt idx="1">
                  <c:v>2011</c:v>
                </c:pt>
                <c:pt idx="2">
                  <c:v>2012</c:v>
                </c:pt>
                <c:pt idx="3">
                  <c:v>2013</c:v>
                </c:pt>
                <c:pt idx="4">
                  <c:v>2014</c:v>
                </c:pt>
                <c:pt idx="5">
                  <c:v>2015</c:v>
                </c:pt>
              </c:numCache>
            </c:numRef>
          </c:cat>
          <c:val>
            <c:numRef>
              <c:f>Sheet1!$C$2:$C$7</c:f>
              <c:numCache>
                <c:formatCode>General</c:formatCode>
                <c:ptCount val="6"/>
                <c:pt idx="0">
                  <c:v>12</c:v>
                </c:pt>
                <c:pt idx="1">
                  <c:v>38</c:v>
                </c:pt>
                <c:pt idx="2">
                  <c:v>54</c:v>
                </c:pt>
                <c:pt idx="3">
                  <c:v>99</c:v>
                </c:pt>
                <c:pt idx="4">
                  <c:v>187</c:v>
                </c:pt>
                <c:pt idx="5">
                  <c:v>54</c:v>
                </c:pt>
              </c:numCache>
            </c:numRef>
          </c:val>
          <c:extLst>
            <c:ext xmlns:c16="http://schemas.microsoft.com/office/drawing/2014/chart" uri="{C3380CC4-5D6E-409C-BE32-E72D297353CC}">
              <c16:uniqueId val="{00000001-159C-4C35-BECB-D556F1100A90}"/>
            </c:ext>
          </c:extLst>
        </c:ser>
        <c:dLbls>
          <c:dLblPos val="outEnd"/>
          <c:showLegendKey val="0"/>
          <c:showVal val="1"/>
          <c:showCatName val="0"/>
          <c:showSerName val="0"/>
          <c:showPercent val="0"/>
          <c:showBubbleSize val="0"/>
        </c:dLbls>
        <c:gapWidth val="21"/>
        <c:axId val="926808175"/>
        <c:axId val="926806735"/>
      </c:barChart>
      <c:lineChart>
        <c:grouping val="standard"/>
        <c:varyColors val="0"/>
        <c:ser>
          <c:idx val="2"/>
          <c:order val="2"/>
          <c:tx>
            <c:strRef>
              <c:f>Sheet1!$D$1</c:f>
              <c:strCache>
                <c:ptCount val="1"/>
                <c:pt idx="0">
                  <c:v>Shipments</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anchor="ctr" anchorCtr="1"/>
              <a:lstStyle/>
              <a:p>
                <a:pPr>
                  <a:defRPr sz="1197" b="1" i="0" u="none" strike="noStrike" kern="1200" baseline="0">
                    <a:solidFill>
                      <a:schemeClr val="accent3">
                        <a:lumMod val="75000"/>
                      </a:schemeClr>
                    </a:solidFill>
                    <a:latin typeface="Cambria" panose="02040503050406030204" pitchFamily="18" charset="0"/>
                    <a:ea typeface="Cambria" panose="02040503050406030204" pitchFamily="18"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2010</c:v>
                </c:pt>
                <c:pt idx="1">
                  <c:v>2011</c:v>
                </c:pt>
                <c:pt idx="2">
                  <c:v>2012</c:v>
                </c:pt>
                <c:pt idx="3">
                  <c:v>2013</c:v>
                </c:pt>
                <c:pt idx="4">
                  <c:v>2014</c:v>
                </c:pt>
                <c:pt idx="5">
                  <c:v>2015</c:v>
                </c:pt>
              </c:numCache>
            </c:numRef>
          </c:cat>
          <c:val>
            <c:numRef>
              <c:f>Sheet1!$D$3:$D$7</c:f>
              <c:numCache>
                <c:formatCode>General</c:formatCode>
                <c:ptCount val="5"/>
                <c:pt idx="0">
                  <c:v>1.1499999999999999</c:v>
                </c:pt>
                <c:pt idx="1">
                  <c:v>2.3199999999999998</c:v>
                </c:pt>
                <c:pt idx="2">
                  <c:v>3.85</c:v>
                </c:pt>
                <c:pt idx="3">
                  <c:v>5.18</c:v>
                </c:pt>
                <c:pt idx="4">
                  <c:v>6.58</c:v>
                </c:pt>
              </c:numCache>
            </c:numRef>
          </c:val>
          <c:smooth val="0"/>
          <c:extLst>
            <c:ext xmlns:c16="http://schemas.microsoft.com/office/drawing/2014/chart" uri="{C3380CC4-5D6E-409C-BE32-E72D297353CC}">
              <c16:uniqueId val="{00000003-159C-4C35-BECB-D556F1100A90}"/>
            </c:ext>
          </c:extLst>
        </c:ser>
        <c:dLbls>
          <c:showLegendKey val="0"/>
          <c:showVal val="0"/>
          <c:showCatName val="0"/>
          <c:showSerName val="0"/>
          <c:showPercent val="0"/>
          <c:showBubbleSize val="0"/>
        </c:dLbls>
        <c:marker val="1"/>
        <c:smooth val="0"/>
        <c:axId val="1124771392"/>
        <c:axId val="1124769472"/>
      </c:lineChart>
      <c:catAx>
        <c:axId val="926808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926806735"/>
        <c:crosses val="autoZero"/>
        <c:auto val="1"/>
        <c:lblAlgn val="ctr"/>
        <c:lblOffset val="100"/>
        <c:noMultiLvlLbl val="0"/>
      </c:catAx>
      <c:valAx>
        <c:axId val="92680673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r>
                  <a:rPr lang="en-US"/>
                  <a:t>In $MM</a:t>
                </a:r>
                <a:endParaRPr lang="en-IN"/>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926808175"/>
        <c:crosses val="autoZero"/>
        <c:crossBetween val="between"/>
      </c:valAx>
      <c:valAx>
        <c:axId val="1124769472"/>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r>
                  <a:rPr lang="en-US"/>
                  <a:t>Units in MM</a:t>
                </a:r>
                <a:endParaRPr lang="en-IN"/>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1124771392"/>
        <c:crosses val="max"/>
        <c:crossBetween val="between"/>
      </c:valAx>
      <c:catAx>
        <c:axId val="1124771392"/>
        <c:scaling>
          <c:orientation val="minMax"/>
        </c:scaling>
        <c:delete val="1"/>
        <c:axPos val="b"/>
        <c:numFmt formatCode="General" sourceLinked="1"/>
        <c:majorTickMark val="out"/>
        <c:minorTickMark val="none"/>
        <c:tickLblPos val="nextTo"/>
        <c:crossAx val="11247694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ea typeface="Cambria" panose="020405030504060302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mbria" panose="02040503050406030204" pitchFamily="18" charset="0"/>
                <a:ea typeface="Cambria" panose="02040503050406030204" pitchFamily="18" charset="0"/>
                <a:cs typeface="+mn-cs"/>
              </a:defRPr>
            </a:pPr>
            <a:r>
              <a:rPr lang="en-IN"/>
              <a:t>Top &amp; Bottom Line in $MM with Shipments in MM</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title>
    <c:autoTitleDeleted val="0"/>
    <c:plotArea>
      <c:layout/>
      <c:barChart>
        <c:barDir val="col"/>
        <c:grouping val="clustered"/>
        <c:varyColors val="0"/>
        <c:ser>
          <c:idx val="0"/>
          <c:order val="0"/>
          <c:tx>
            <c:strRef>
              <c:f>Sheet1!$B$1</c:f>
              <c:strCache>
                <c:ptCount val="1"/>
                <c:pt idx="0">
                  <c:v>Revenue</c:v>
                </c:pt>
              </c:strCache>
            </c:strRef>
          </c:tx>
          <c:spPr>
            <a:solidFill>
              <a:srgbClr val="00AEEF"/>
            </a:solidFill>
            <a:ln>
              <a:noFill/>
            </a:ln>
            <a:effectLst/>
          </c:spPr>
          <c:invertIfNegative val="0"/>
          <c:dLbls>
            <c:spPr>
              <a:noFill/>
              <a:ln>
                <a:noFill/>
              </a:ln>
              <a:effectLst/>
            </c:spPr>
            <c:txPr>
              <a:bodyPr rot="0" spcFirstLastPara="1" vertOverflow="ellipsis" vert="horz" wrap="square" anchor="ctr" anchorCtr="1"/>
              <a:lstStyle/>
              <a:p>
                <a:pPr>
                  <a:defRPr sz="1197" b="1" i="0" u="none" strike="noStrike" kern="1200" baseline="0">
                    <a:solidFill>
                      <a:srgbClr val="00AEEF"/>
                    </a:solidFill>
                    <a:latin typeface="Cambria" panose="02040503050406030204" pitchFamily="18" charset="0"/>
                    <a:ea typeface="Cambria" panose="02040503050406030204" pitchFamily="18"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Sheet1!$B$2:$B$6</c:f>
              <c:numCache>
                <c:formatCode>General</c:formatCode>
                <c:ptCount val="5"/>
                <c:pt idx="0">
                  <c:v>1620</c:v>
                </c:pt>
                <c:pt idx="1">
                  <c:v>1185</c:v>
                </c:pt>
                <c:pt idx="2">
                  <c:v>1179</c:v>
                </c:pt>
                <c:pt idx="3">
                  <c:v>1148</c:v>
                </c:pt>
                <c:pt idx="4">
                  <c:v>1194</c:v>
                </c:pt>
              </c:numCache>
            </c:numRef>
          </c:val>
          <c:extLst>
            <c:ext xmlns:c16="http://schemas.microsoft.com/office/drawing/2014/chart" uri="{C3380CC4-5D6E-409C-BE32-E72D297353CC}">
              <c16:uniqueId val="{00000000-159C-4C35-BECB-D556F1100A90}"/>
            </c:ext>
          </c:extLst>
        </c:ser>
        <c:ser>
          <c:idx val="1"/>
          <c:order val="1"/>
          <c:tx>
            <c:strRef>
              <c:f>Sheet1!$C$1</c:f>
              <c:strCache>
                <c:ptCount val="1"/>
                <c:pt idx="0">
                  <c:v>Operating Income</c:v>
                </c:pt>
              </c:strCache>
            </c:strRef>
          </c:tx>
          <c:spPr>
            <a:solidFill>
              <a:schemeClr val="accent2"/>
            </a:solidFill>
            <a:ln>
              <a:noFill/>
            </a:ln>
            <a:effectLst/>
          </c:spPr>
          <c:invertIfNegative val="0"/>
          <c:dPt>
            <c:idx val="1"/>
            <c:invertIfNegative val="0"/>
            <c:bubble3D val="0"/>
            <c:spPr>
              <a:solidFill>
                <a:srgbClr val="C00000"/>
              </a:solidFill>
              <a:ln>
                <a:noFill/>
              </a:ln>
              <a:effectLst/>
            </c:spPr>
            <c:extLst>
              <c:ext xmlns:c16="http://schemas.microsoft.com/office/drawing/2014/chart" uri="{C3380CC4-5D6E-409C-BE32-E72D297353CC}">
                <c16:uniqueId val="{00000000-9C4B-4ECB-989F-8DE13A0F8881}"/>
              </c:ext>
            </c:extLst>
          </c:dPt>
          <c:dLbls>
            <c:dLbl>
              <c:idx val="1"/>
              <c:layout>
                <c:manualLayout>
                  <c:x val="-8.5171296388147688E-17"/>
                  <c:y val="6.0621364209814947E-2"/>
                </c:manualLayout>
              </c:layout>
              <c:spPr>
                <a:noFill/>
                <a:ln>
                  <a:noFill/>
                </a:ln>
                <a:effectLst/>
              </c:spPr>
              <c:txPr>
                <a:bodyPr rot="0" spcFirstLastPara="1" vertOverflow="ellipsis" vert="horz" wrap="square" anchor="ctr" anchorCtr="1"/>
                <a:lstStyle/>
                <a:p>
                  <a:pPr>
                    <a:defRPr sz="1197" b="1" i="0" u="none" strike="noStrike" kern="1200" baseline="0">
                      <a:solidFill>
                        <a:schemeClr val="bg1"/>
                      </a:solidFill>
                      <a:latin typeface="Cambria" panose="02040503050406030204" pitchFamily="18" charset="0"/>
                      <a:ea typeface="Cambria" panose="02040503050406030204" pitchFamily="18" charset="0"/>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C4B-4ECB-989F-8DE13A0F8881}"/>
                </c:ext>
              </c:extLst>
            </c:dLbl>
            <c:spPr>
              <a:noFill/>
              <a:ln>
                <a:noFill/>
              </a:ln>
              <a:effectLst/>
            </c:spPr>
            <c:txPr>
              <a:bodyPr rot="0" spcFirstLastPara="1" vertOverflow="ellipsis" vert="horz" wrap="square" anchor="ctr" anchorCtr="1"/>
              <a:lstStyle/>
              <a:p>
                <a:pPr>
                  <a:defRPr sz="1197" b="1" i="0" u="none" strike="noStrike" kern="1200" baseline="0">
                    <a:solidFill>
                      <a:srgbClr val="E97132"/>
                    </a:solidFill>
                    <a:latin typeface="Cambria" panose="02040503050406030204" pitchFamily="18" charset="0"/>
                    <a:ea typeface="Cambria" panose="02040503050406030204" pitchFamily="18" charset="0"/>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Sheet1!$C$2:$C$6</c:f>
              <c:numCache>
                <c:formatCode>General</c:formatCode>
                <c:ptCount val="5"/>
                <c:pt idx="0">
                  <c:v>54</c:v>
                </c:pt>
                <c:pt idx="1">
                  <c:v>-372</c:v>
                </c:pt>
                <c:pt idx="2">
                  <c:v>-163</c:v>
                </c:pt>
                <c:pt idx="3">
                  <c:v>-94</c:v>
                </c:pt>
                <c:pt idx="4">
                  <c:v>-2</c:v>
                </c:pt>
              </c:numCache>
            </c:numRef>
          </c:val>
          <c:extLst>
            <c:ext xmlns:c16="http://schemas.microsoft.com/office/drawing/2014/chart" uri="{C3380CC4-5D6E-409C-BE32-E72D297353CC}">
              <c16:uniqueId val="{00000001-159C-4C35-BECB-D556F1100A90}"/>
            </c:ext>
          </c:extLst>
        </c:ser>
        <c:dLbls>
          <c:dLblPos val="outEnd"/>
          <c:showLegendKey val="0"/>
          <c:showVal val="1"/>
          <c:showCatName val="0"/>
          <c:showSerName val="0"/>
          <c:showPercent val="0"/>
          <c:showBubbleSize val="0"/>
        </c:dLbls>
        <c:gapWidth val="21"/>
        <c:axId val="926808175"/>
        <c:axId val="926806735"/>
      </c:barChart>
      <c:lineChart>
        <c:grouping val="standard"/>
        <c:varyColors val="0"/>
        <c:ser>
          <c:idx val="2"/>
          <c:order val="2"/>
          <c:tx>
            <c:strRef>
              <c:f>Sheet1!$D$1</c:f>
              <c:strCache>
                <c:ptCount val="1"/>
                <c:pt idx="0">
                  <c:v>Shipments</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anchor="ctr" anchorCtr="1"/>
              <a:lstStyle/>
              <a:p>
                <a:pPr>
                  <a:defRPr sz="1197" b="1" i="0" u="none" strike="noStrike" kern="1200" baseline="0">
                    <a:solidFill>
                      <a:schemeClr val="accent3">
                        <a:lumMod val="75000"/>
                      </a:schemeClr>
                    </a:solidFill>
                    <a:latin typeface="Cambria" panose="02040503050406030204" pitchFamily="18" charset="0"/>
                    <a:ea typeface="Cambria" panose="02040503050406030204" pitchFamily="18"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2015</c:v>
                </c:pt>
                <c:pt idx="1">
                  <c:v>2016</c:v>
                </c:pt>
                <c:pt idx="2">
                  <c:v>2017</c:v>
                </c:pt>
                <c:pt idx="3">
                  <c:v>2018</c:v>
                </c:pt>
                <c:pt idx="4">
                  <c:v>2019</c:v>
                </c:pt>
              </c:numCache>
            </c:numRef>
          </c:cat>
          <c:val>
            <c:numRef>
              <c:f>Sheet1!$D$3:$D$7</c:f>
              <c:numCache>
                <c:formatCode>General</c:formatCode>
                <c:ptCount val="5"/>
                <c:pt idx="0">
                  <c:v>4.76</c:v>
                </c:pt>
                <c:pt idx="1">
                  <c:v>4.3</c:v>
                </c:pt>
                <c:pt idx="2">
                  <c:v>4.33</c:v>
                </c:pt>
                <c:pt idx="3">
                  <c:v>4.26</c:v>
                </c:pt>
              </c:numCache>
            </c:numRef>
          </c:val>
          <c:smooth val="0"/>
          <c:extLst>
            <c:ext xmlns:c16="http://schemas.microsoft.com/office/drawing/2014/chart" uri="{C3380CC4-5D6E-409C-BE32-E72D297353CC}">
              <c16:uniqueId val="{00000003-159C-4C35-BECB-D556F1100A90}"/>
            </c:ext>
          </c:extLst>
        </c:ser>
        <c:dLbls>
          <c:showLegendKey val="0"/>
          <c:showVal val="0"/>
          <c:showCatName val="0"/>
          <c:showSerName val="0"/>
          <c:showPercent val="0"/>
          <c:showBubbleSize val="0"/>
        </c:dLbls>
        <c:marker val="1"/>
        <c:smooth val="0"/>
        <c:axId val="1124771392"/>
        <c:axId val="1124769472"/>
      </c:lineChart>
      <c:catAx>
        <c:axId val="9268081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926806735"/>
        <c:crosses val="autoZero"/>
        <c:auto val="1"/>
        <c:lblAlgn val="ctr"/>
        <c:lblOffset val="1000"/>
        <c:noMultiLvlLbl val="0"/>
      </c:catAx>
      <c:valAx>
        <c:axId val="926806735"/>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r>
                  <a:rPr lang="en-US"/>
                  <a:t>In $MM</a:t>
                </a:r>
                <a:endParaRPr lang="en-IN"/>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926808175"/>
        <c:crosses val="autoZero"/>
        <c:crossBetween val="between"/>
      </c:valAx>
      <c:valAx>
        <c:axId val="1124769472"/>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r>
                  <a:rPr lang="en-US"/>
                  <a:t>Units in MM</a:t>
                </a:r>
                <a:endParaRPr lang="en-IN"/>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1124771392"/>
        <c:crosses val="max"/>
        <c:crossBetween val="between"/>
      </c:valAx>
      <c:catAx>
        <c:axId val="1124771392"/>
        <c:scaling>
          <c:orientation val="minMax"/>
        </c:scaling>
        <c:delete val="1"/>
        <c:axPos val="b"/>
        <c:numFmt formatCode="General" sourceLinked="1"/>
        <c:majorTickMark val="out"/>
        <c:minorTickMark val="none"/>
        <c:tickLblPos val="nextTo"/>
        <c:crossAx val="11247694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ea typeface="Cambria" panose="02040503050406030204" pitchFamily="18"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Cambria" panose="02040503050406030204" pitchFamily="18" charset="0"/>
                <a:ea typeface="Cambria" panose="02040503050406030204" pitchFamily="18" charset="0"/>
                <a:cs typeface="+mn-cs"/>
              </a:defRPr>
            </a:pPr>
            <a:r>
              <a:rPr lang="en-IN" sz="1200"/>
              <a:t>Revenue Split in $MM</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title>
    <c:autoTitleDeleted val="0"/>
    <c:plotArea>
      <c:layout/>
      <c:barChart>
        <c:barDir val="bar"/>
        <c:grouping val="stacked"/>
        <c:varyColors val="0"/>
        <c:ser>
          <c:idx val="0"/>
          <c:order val="0"/>
          <c:tx>
            <c:strRef>
              <c:f>Sheet1!$B$1</c:f>
              <c:strCache>
                <c:ptCount val="1"/>
                <c:pt idx="0">
                  <c:v>Camera Sales</c:v>
                </c:pt>
              </c:strCache>
            </c:strRef>
          </c:tx>
          <c:spPr>
            <a:solidFill>
              <a:schemeClr val="accent1"/>
            </a:solidFill>
            <a:ln>
              <a:noFill/>
            </a:ln>
            <a:effectLst/>
          </c:spPr>
          <c:invertIfNegative val="0"/>
          <c:cat>
            <c:numRef>
              <c:f>Sheet1!$A$2:$A$6</c:f>
              <c:numCache>
                <c:formatCode>General</c:formatCode>
                <c:ptCount val="5"/>
                <c:pt idx="0">
                  <c:v>2019</c:v>
                </c:pt>
                <c:pt idx="1">
                  <c:v>2020</c:v>
                </c:pt>
                <c:pt idx="2">
                  <c:v>2021</c:v>
                </c:pt>
                <c:pt idx="3">
                  <c:v>2022</c:v>
                </c:pt>
                <c:pt idx="4">
                  <c:v>2023</c:v>
                </c:pt>
              </c:numCache>
            </c:numRef>
          </c:cat>
          <c:val>
            <c:numRef>
              <c:f>Sheet1!$B$2:$B$6</c:f>
              <c:numCache>
                <c:formatCode>General</c:formatCode>
                <c:ptCount val="5"/>
                <c:pt idx="0">
                  <c:v>141</c:v>
                </c:pt>
                <c:pt idx="1">
                  <c:v>243</c:v>
                </c:pt>
                <c:pt idx="2">
                  <c:v>339</c:v>
                </c:pt>
                <c:pt idx="3">
                  <c:v>328</c:v>
                </c:pt>
                <c:pt idx="4">
                  <c:v>203.5</c:v>
                </c:pt>
              </c:numCache>
            </c:numRef>
          </c:val>
          <c:extLst>
            <c:ext xmlns:c16="http://schemas.microsoft.com/office/drawing/2014/chart" uri="{C3380CC4-5D6E-409C-BE32-E72D297353CC}">
              <c16:uniqueId val="{00000000-16F6-4761-ADDA-D6DAD870F006}"/>
            </c:ext>
          </c:extLst>
        </c:ser>
        <c:ser>
          <c:idx val="1"/>
          <c:order val="1"/>
          <c:tx>
            <c:strRef>
              <c:f>Sheet1!$C$1</c:f>
              <c:strCache>
                <c:ptCount val="1"/>
                <c:pt idx="0">
                  <c:v>Retail</c:v>
                </c:pt>
              </c:strCache>
            </c:strRef>
          </c:tx>
          <c:spPr>
            <a:solidFill>
              <a:srgbClr val="00AEEF"/>
            </a:solidFill>
            <a:ln>
              <a:noFill/>
            </a:ln>
            <a:effectLst/>
          </c:spPr>
          <c:invertIfNegative val="0"/>
          <c:cat>
            <c:numRef>
              <c:f>Sheet1!$A$2:$A$6</c:f>
              <c:numCache>
                <c:formatCode>General</c:formatCode>
                <c:ptCount val="5"/>
                <c:pt idx="0">
                  <c:v>2019</c:v>
                </c:pt>
                <c:pt idx="1">
                  <c:v>2020</c:v>
                </c:pt>
                <c:pt idx="2">
                  <c:v>2021</c:v>
                </c:pt>
                <c:pt idx="3">
                  <c:v>2022</c:v>
                </c:pt>
                <c:pt idx="4">
                  <c:v>2023</c:v>
                </c:pt>
              </c:numCache>
            </c:numRef>
          </c:cat>
          <c:val>
            <c:numRef>
              <c:f>Sheet1!$C$2:$C$6</c:f>
              <c:numCache>
                <c:formatCode>General</c:formatCode>
                <c:ptCount val="5"/>
                <c:pt idx="0">
                  <c:v>1048</c:v>
                </c:pt>
                <c:pt idx="1">
                  <c:v>609</c:v>
                </c:pt>
                <c:pt idx="2">
                  <c:v>769</c:v>
                </c:pt>
                <c:pt idx="3">
                  <c:v>683</c:v>
                </c:pt>
                <c:pt idx="4">
                  <c:v>704</c:v>
                </c:pt>
              </c:numCache>
            </c:numRef>
          </c:val>
          <c:extLst>
            <c:ext xmlns:c16="http://schemas.microsoft.com/office/drawing/2014/chart" uri="{C3380CC4-5D6E-409C-BE32-E72D297353CC}">
              <c16:uniqueId val="{00000001-16F6-4761-ADDA-D6DAD870F006}"/>
            </c:ext>
          </c:extLst>
        </c:ser>
        <c:ser>
          <c:idx val="2"/>
          <c:order val="2"/>
          <c:tx>
            <c:strRef>
              <c:f>Sheet1!$D$1</c:f>
              <c:strCache>
                <c:ptCount val="1"/>
                <c:pt idx="0">
                  <c:v>Subscription</c:v>
                </c:pt>
              </c:strCache>
            </c:strRef>
          </c:tx>
          <c:spPr>
            <a:solidFill>
              <a:srgbClr val="C00000"/>
            </a:solidFill>
            <a:ln>
              <a:noFill/>
            </a:ln>
            <a:effectLst/>
          </c:spPr>
          <c:invertIfNegative val="0"/>
          <c:cat>
            <c:numRef>
              <c:f>Sheet1!$A$2:$A$6</c:f>
              <c:numCache>
                <c:formatCode>General</c:formatCode>
                <c:ptCount val="5"/>
                <c:pt idx="0">
                  <c:v>2019</c:v>
                </c:pt>
                <c:pt idx="1">
                  <c:v>2020</c:v>
                </c:pt>
                <c:pt idx="2">
                  <c:v>2021</c:v>
                </c:pt>
                <c:pt idx="3">
                  <c:v>2022</c:v>
                </c:pt>
                <c:pt idx="4">
                  <c:v>2023</c:v>
                </c:pt>
              </c:numCache>
            </c:numRef>
          </c:cat>
          <c:val>
            <c:numRef>
              <c:f>Sheet1!$D$2:$D$6</c:f>
              <c:numCache>
                <c:formatCode>General</c:formatCode>
                <c:ptCount val="5"/>
                <c:pt idx="0">
                  <c:v>0</c:v>
                </c:pt>
                <c:pt idx="1">
                  <c:v>40</c:v>
                </c:pt>
                <c:pt idx="2">
                  <c:v>53</c:v>
                </c:pt>
                <c:pt idx="3">
                  <c:v>82</c:v>
                </c:pt>
                <c:pt idx="4">
                  <c:v>97.5</c:v>
                </c:pt>
              </c:numCache>
            </c:numRef>
          </c:val>
          <c:extLst>
            <c:ext xmlns:c16="http://schemas.microsoft.com/office/drawing/2014/chart" uri="{C3380CC4-5D6E-409C-BE32-E72D297353CC}">
              <c16:uniqueId val="{00000002-16F6-4761-ADDA-D6DAD870F006}"/>
            </c:ext>
          </c:extLst>
        </c:ser>
        <c:dLbls>
          <c:showLegendKey val="0"/>
          <c:showVal val="0"/>
          <c:showCatName val="0"/>
          <c:showSerName val="0"/>
          <c:showPercent val="0"/>
          <c:showBubbleSize val="0"/>
        </c:dLbls>
        <c:gapWidth val="150"/>
        <c:overlap val="100"/>
        <c:axId val="1164961344"/>
        <c:axId val="1164959904"/>
      </c:barChart>
      <c:dateAx>
        <c:axId val="116496134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1164959904"/>
        <c:crosses val="autoZero"/>
        <c:auto val="0"/>
        <c:lblOffset val="100"/>
        <c:baseTimeUnit val="days"/>
        <c:majorUnit val="1"/>
        <c:majorTimeUnit val="days"/>
      </c:dateAx>
      <c:valAx>
        <c:axId val="1164959904"/>
        <c:scaling>
          <c:orientation val="minMax"/>
          <c:max val="1200"/>
          <c:min val="0"/>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1164961344"/>
        <c:crosses val="autoZero"/>
        <c:crossBetween val="between"/>
        <c:majorUnit val="2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ea typeface="Cambria" panose="02040503050406030204" pitchFamily="18"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1"/>
          <c:order val="1"/>
          <c:tx>
            <c:strRef>
              <c:f>Sheet1!$C$1</c:f>
              <c:strCache>
                <c:ptCount val="1"/>
                <c:pt idx="0">
                  <c:v>Units Shipped (in 000s)</c:v>
                </c:pt>
              </c:strCache>
            </c:strRef>
          </c:tx>
          <c:spPr>
            <a:solidFill>
              <a:srgbClr val="00AEE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solidFill>
                    <a:highlight>
                      <a:srgbClr val="00AEEF"/>
                    </a:highlight>
                    <a:latin typeface="Cambria" panose="02040503050406030204" pitchFamily="18" charset="0"/>
                    <a:ea typeface="Cambria" panose="02040503050406030204" pitchFamily="18" charset="0"/>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Sheet1!$C$2:$C$14</c:f>
              <c:numCache>
                <c:formatCode>General</c:formatCode>
                <c:ptCount val="13"/>
                <c:pt idx="0">
                  <c:v>115</c:v>
                </c:pt>
                <c:pt idx="1">
                  <c:v>232</c:v>
                </c:pt>
                <c:pt idx="2">
                  <c:v>385</c:v>
                </c:pt>
                <c:pt idx="3">
                  <c:v>518</c:v>
                </c:pt>
                <c:pt idx="4">
                  <c:v>658</c:v>
                </c:pt>
                <c:pt idx="5">
                  <c:v>476</c:v>
                </c:pt>
                <c:pt idx="6">
                  <c:v>430</c:v>
                </c:pt>
                <c:pt idx="7">
                  <c:v>433</c:v>
                </c:pt>
                <c:pt idx="8">
                  <c:v>426</c:v>
                </c:pt>
                <c:pt idx="9">
                  <c:v>282</c:v>
                </c:pt>
                <c:pt idx="10">
                  <c:v>315</c:v>
                </c:pt>
                <c:pt idx="11">
                  <c:v>281</c:v>
                </c:pt>
                <c:pt idx="12">
                  <c:v>298</c:v>
                </c:pt>
              </c:numCache>
            </c:numRef>
          </c:val>
          <c:extLst>
            <c:ext xmlns:c16="http://schemas.microsoft.com/office/drawing/2014/chart" uri="{C3380CC4-5D6E-409C-BE32-E72D297353CC}">
              <c16:uniqueId val="{00000003-C76D-47B2-9CD7-D29AF7FB07CA}"/>
            </c:ext>
          </c:extLst>
        </c:ser>
        <c:dLbls>
          <c:dLblPos val="inBase"/>
          <c:showLegendKey val="0"/>
          <c:showVal val="1"/>
          <c:showCatName val="0"/>
          <c:showSerName val="0"/>
          <c:showPercent val="0"/>
          <c:showBubbleSize val="0"/>
        </c:dLbls>
        <c:gapWidth val="150"/>
        <c:axId val="1421247824"/>
        <c:axId val="1421244464"/>
      </c:barChart>
      <c:lineChart>
        <c:grouping val="standard"/>
        <c:varyColors val="0"/>
        <c:ser>
          <c:idx val="0"/>
          <c:order val="0"/>
          <c:tx>
            <c:strRef>
              <c:f>Sheet1!$B$1</c:f>
              <c:strCache>
                <c:ptCount val="1"/>
                <c:pt idx="0">
                  <c:v>Avg $ per unit</c:v>
                </c:pt>
              </c:strCache>
            </c:strRef>
          </c:tx>
          <c:spPr>
            <a:ln w="28575" cap="rnd">
              <a:solidFill>
                <a:srgbClr val="FF0000"/>
              </a:solidFill>
              <a:round/>
            </a:ln>
            <a:effectLst/>
          </c:spPr>
          <c:marker>
            <c:symbol val="none"/>
          </c:marker>
          <c:dLbls>
            <c:spPr>
              <a:noFill/>
              <a:ln>
                <a:noFill/>
              </a:ln>
              <a:effectLst/>
            </c:spPr>
            <c:txPr>
              <a:bodyPr rot="0" spcFirstLastPara="1" vertOverflow="ellipsis" vert="horz" wrap="square" anchor="ctr" anchorCtr="1"/>
              <a:lstStyle/>
              <a:p>
                <a:pPr>
                  <a:defRPr sz="700" b="1" i="0" u="none" strike="noStrike" kern="1200" baseline="0">
                    <a:solidFill>
                      <a:schemeClr val="bg1"/>
                    </a:solidFill>
                    <a:highlight>
                      <a:srgbClr val="FF0000"/>
                    </a:highlight>
                    <a:latin typeface="Cambria" panose="02040503050406030204" pitchFamily="18" charset="0"/>
                    <a:ea typeface="Cambria" panose="02040503050406030204" pitchFamily="18" charset="0"/>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numCache>
            </c:numRef>
          </c:cat>
          <c:val>
            <c:numRef>
              <c:f>Sheet1!$B$2:$B$14</c:f>
              <c:numCache>
                <c:formatCode>General</c:formatCode>
                <c:ptCount val="13"/>
                <c:pt idx="0">
                  <c:v>205</c:v>
                </c:pt>
                <c:pt idx="1">
                  <c:v>227</c:v>
                </c:pt>
                <c:pt idx="2">
                  <c:v>137</c:v>
                </c:pt>
                <c:pt idx="3">
                  <c:v>190</c:v>
                </c:pt>
                <c:pt idx="4">
                  <c:v>212</c:v>
                </c:pt>
                <c:pt idx="5">
                  <c:v>340</c:v>
                </c:pt>
                <c:pt idx="6">
                  <c:v>276</c:v>
                </c:pt>
                <c:pt idx="7">
                  <c:v>272</c:v>
                </c:pt>
                <c:pt idx="8">
                  <c:v>280</c:v>
                </c:pt>
                <c:pt idx="9">
                  <c:v>316</c:v>
                </c:pt>
                <c:pt idx="10">
                  <c:v>369</c:v>
                </c:pt>
                <c:pt idx="11">
                  <c:v>389</c:v>
                </c:pt>
                <c:pt idx="12">
                  <c:v>337</c:v>
                </c:pt>
              </c:numCache>
            </c:numRef>
          </c:val>
          <c:smooth val="0"/>
          <c:extLst>
            <c:ext xmlns:c16="http://schemas.microsoft.com/office/drawing/2014/chart" uri="{C3380CC4-5D6E-409C-BE32-E72D297353CC}">
              <c16:uniqueId val="{00000000-C76D-47B2-9CD7-D29AF7FB07CA}"/>
            </c:ext>
          </c:extLst>
        </c:ser>
        <c:dLbls>
          <c:showLegendKey val="0"/>
          <c:showVal val="1"/>
          <c:showCatName val="0"/>
          <c:showSerName val="0"/>
          <c:showPercent val="0"/>
          <c:showBubbleSize val="0"/>
        </c:dLbls>
        <c:marker val="1"/>
        <c:smooth val="0"/>
        <c:axId val="1421247824"/>
        <c:axId val="1421244464"/>
      </c:lineChart>
      <c:catAx>
        <c:axId val="1421247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crossAx val="1421244464"/>
        <c:crosses val="autoZero"/>
        <c:auto val="1"/>
        <c:lblAlgn val="ctr"/>
        <c:lblOffset val="100"/>
        <c:noMultiLvlLbl val="0"/>
      </c:catAx>
      <c:valAx>
        <c:axId val="1421244464"/>
        <c:scaling>
          <c:orientation val="minMax"/>
          <c:max val="400"/>
        </c:scaling>
        <c:delete val="1"/>
        <c:axPos val="l"/>
        <c:numFmt formatCode="General" sourceLinked="1"/>
        <c:majorTickMark val="out"/>
        <c:minorTickMark val="none"/>
        <c:tickLblPos val="nextTo"/>
        <c:crossAx val="1421247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ea typeface="Cambria" panose="02040503050406030204" pitchFamily="18"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title>
    <c:autoTitleDeleted val="0"/>
    <c:plotArea>
      <c:layout>
        <c:manualLayout>
          <c:layoutTarget val="inner"/>
          <c:xMode val="edge"/>
          <c:yMode val="edge"/>
          <c:x val="0.36082218448172282"/>
          <c:y val="0.21856082070812335"/>
          <c:w val="0.32271823485612944"/>
          <c:h val="0.45779030898586276"/>
        </c:manualLayout>
      </c:layout>
      <c:doughnutChart>
        <c:varyColors val="1"/>
        <c:ser>
          <c:idx val="0"/>
          <c:order val="0"/>
          <c:tx>
            <c:strRef>
              <c:f>Sheet1!$B$1</c:f>
              <c:strCache>
                <c:ptCount val="1"/>
                <c:pt idx="0">
                  <c:v>% Holding</c:v>
                </c:pt>
              </c:strCache>
            </c:strRef>
          </c:tx>
          <c:dPt>
            <c:idx val="0"/>
            <c:bubble3D val="0"/>
            <c:spPr>
              <a:solidFill>
                <a:schemeClr val="accent4">
                  <a:shade val="53000"/>
                </a:schemeClr>
              </a:solidFill>
              <a:ln w="19050">
                <a:solidFill>
                  <a:schemeClr val="lt1"/>
                </a:solidFill>
              </a:ln>
              <a:effectLst/>
            </c:spPr>
            <c:extLst>
              <c:ext xmlns:c16="http://schemas.microsoft.com/office/drawing/2014/chart" uri="{C3380CC4-5D6E-409C-BE32-E72D297353CC}">
                <c16:uniqueId val="{00000001-AA20-4B51-88BF-8366D9AE7AA0}"/>
              </c:ext>
            </c:extLst>
          </c:dPt>
          <c:dPt>
            <c:idx val="1"/>
            <c:bubble3D val="0"/>
            <c:spPr>
              <a:solidFill>
                <a:schemeClr val="accent4">
                  <a:shade val="76000"/>
                </a:schemeClr>
              </a:solidFill>
              <a:ln w="19050">
                <a:solidFill>
                  <a:schemeClr val="lt1"/>
                </a:solidFill>
              </a:ln>
              <a:effectLst/>
            </c:spPr>
            <c:extLst>
              <c:ext xmlns:c16="http://schemas.microsoft.com/office/drawing/2014/chart" uri="{C3380CC4-5D6E-409C-BE32-E72D297353CC}">
                <c16:uniqueId val="{00000003-AA20-4B51-88BF-8366D9AE7AA0}"/>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AA20-4B51-88BF-8366D9AE7AA0}"/>
              </c:ext>
            </c:extLst>
          </c:dPt>
          <c:dPt>
            <c:idx val="3"/>
            <c:bubble3D val="0"/>
            <c:spPr>
              <a:solidFill>
                <a:schemeClr val="accent4">
                  <a:tint val="77000"/>
                </a:schemeClr>
              </a:solidFill>
              <a:ln w="19050">
                <a:solidFill>
                  <a:schemeClr val="lt1"/>
                </a:solidFill>
              </a:ln>
              <a:effectLst/>
            </c:spPr>
            <c:extLst>
              <c:ext xmlns:c16="http://schemas.microsoft.com/office/drawing/2014/chart" uri="{C3380CC4-5D6E-409C-BE32-E72D297353CC}">
                <c16:uniqueId val="{00000007-AA20-4B51-88BF-8366D9AE7AA0}"/>
              </c:ext>
            </c:extLst>
          </c:dPt>
          <c:dPt>
            <c:idx val="4"/>
            <c:bubble3D val="0"/>
            <c:spPr>
              <a:solidFill>
                <a:schemeClr val="accent4">
                  <a:tint val="54000"/>
                </a:schemeClr>
              </a:solidFill>
              <a:ln w="19050">
                <a:solidFill>
                  <a:schemeClr val="lt1"/>
                </a:solidFill>
              </a:ln>
              <a:effectLst/>
            </c:spPr>
            <c:extLst>
              <c:ext xmlns:c16="http://schemas.microsoft.com/office/drawing/2014/chart" uri="{C3380CC4-5D6E-409C-BE32-E72D297353CC}">
                <c16:uniqueId val="{00000009-AA20-4B51-88BF-8366D9AE7AA0}"/>
              </c:ext>
            </c:extLst>
          </c:dPt>
          <c:dLbls>
            <c:dLbl>
              <c:idx val="0"/>
              <c:layout>
                <c:manualLayout>
                  <c:x val="0.10401707954985981"/>
                  <c:y val="1.6974176975174931E-2"/>
                </c:manualLayout>
              </c:layout>
              <c:showLegendKey val="0"/>
              <c:showVal val="0"/>
              <c:showCatName val="0"/>
              <c:showSerName val="0"/>
              <c:showPercent val="1"/>
              <c:showBubbleSize val="0"/>
              <c:separator>10</c:separator>
              <c:extLst>
                <c:ext xmlns:c15="http://schemas.microsoft.com/office/drawing/2012/chart" uri="{CE6537A1-D6FC-4f65-9D91-7224C49458BB}"/>
                <c:ext xmlns:c16="http://schemas.microsoft.com/office/drawing/2014/chart" uri="{C3380CC4-5D6E-409C-BE32-E72D297353CC}">
                  <c16:uniqueId val="{00000001-AA20-4B51-88BF-8366D9AE7AA0}"/>
                </c:ext>
              </c:extLst>
            </c:dLbl>
            <c:dLbl>
              <c:idx val="1"/>
              <c:layout>
                <c:manualLayout>
                  <c:x val="-3.8524844277725907E-2"/>
                  <c:y val="5.0922530925524796E-2"/>
                </c:manualLayout>
              </c:layout>
              <c:showLegendKey val="0"/>
              <c:showVal val="0"/>
              <c:showCatName val="0"/>
              <c:showSerName val="0"/>
              <c:showPercent val="1"/>
              <c:showBubbleSize val="0"/>
              <c:separator>10</c:separator>
              <c:extLst>
                <c:ext xmlns:c15="http://schemas.microsoft.com/office/drawing/2012/chart" uri="{CE6537A1-D6FC-4f65-9D91-7224C49458BB}"/>
                <c:ext xmlns:c16="http://schemas.microsoft.com/office/drawing/2014/chart" uri="{C3380CC4-5D6E-409C-BE32-E72D297353CC}">
                  <c16:uniqueId val="{00000003-AA20-4B51-88BF-8366D9AE7AA0}"/>
                </c:ext>
              </c:extLst>
            </c:dLbl>
            <c:dLbl>
              <c:idx val="2"/>
              <c:layout>
                <c:manualLayout>
                  <c:x val="-9.2459626266542208E-2"/>
                  <c:y val="1.1316117983449954E-2"/>
                </c:manualLayout>
              </c:layout>
              <c:showLegendKey val="0"/>
              <c:showVal val="0"/>
              <c:showCatName val="0"/>
              <c:showSerName val="0"/>
              <c:showPercent val="1"/>
              <c:showBubbleSize val="0"/>
              <c:separator>10</c:separator>
              <c:extLst>
                <c:ext xmlns:c15="http://schemas.microsoft.com/office/drawing/2012/chart" uri="{CE6537A1-D6FC-4f65-9D91-7224C49458BB}"/>
                <c:ext xmlns:c16="http://schemas.microsoft.com/office/drawing/2014/chart" uri="{C3380CC4-5D6E-409C-BE32-E72D297353CC}">
                  <c16:uniqueId val="{00000005-AA20-4B51-88BF-8366D9AE7AA0}"/>
                </c:ext>
              </c:extLst>
            </c:dLbl>
            <c:dLbl>
              <c:idx val="3"/>
              <c:layout>
                <c:manualLayout>
                  <c:x val="-7.7049688555451815E-2"/>
                  <c:y val="-4.5264471933799844E-2"/>
                </c:manualLayout>
              </c:layout>
              <c:showLegendKey val="0"/>
              <c:showVal val="0"/>
              <c:showCatName val="0"/>
              <c:showSerName val="0"/>
              <c:showPercent val="1"/>
              <c:showBubbleSize val="0"/>
              <c:separator>10</c:separator>
              <c:extLst>
                <c:ext xmlns:c15="http://schemas.microsoft.com/office/drawing/2012/chart" uri="{CE6537A1-D6FC-4f65-9D91-7224C49458BB}"/>
                <c:ext xmlns:c16="http://schemas.microsoft.com/office/drawing/2014/chart" uri="{C3380CC4-5D6E-409C-BE32-E72D297353CC}">
                  <c16:uniqueId val="{00000007-AA20-4B51-88BF-8366D9AE7AA0}"/>
                </c:ext>
              </c:extLst>
            </c:dLbl>
            <c:dLbl>
              <c:idx val="4"/>
              <c:layout>
                <c:manualLayout>
                  <c:x val="0"/>
                  <c:y val="-6.7896707900699724E-2"/>
                </c:manualLayout>
              </c:layout>
              <c:showLegendKey val="0"/>
              <c:showVal val="0"/>
              <c:showCatName val="0"/>
              <c:showSerName val="0"/>
              <c:showPercent val="1"/>
              <c:showBubbleSize val="0"/>
              <c:separator>10</c:separator>
              <c:extLst>
                <c:ext xmlns:c15="http://schemas.microsoft.com/office/drawing/2012/chart" uri="{CE6537A1-D6FC-4f65-9D91-7224C49458BB}"/>
                <c:ext xmlns:c16="http://schemas.microsoft.com/office/drawing/2014/chart" uri="{C3380CC4-5D6E-409C-BE32-E72D297353CC}">
                  <c16:uniqueId val="{00000009-AA20-4B51-88BF-8366D9AE7AA0}"/>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Cambria" panose="02040503050406030204" pitchFamily="18" charset="0"/>
                    <a:ea typeface="Cambria" panose="02040503050406030204" pitchFamily="18" charset="0"/>
                    <a:cs typeface="+mn-cs"/>
                  </a:defRPr>
                </a:pPr>
                <a:endParaRPr lang="en-US"/>
              </a:p>
            </c:txPr>
            <c:showLegendKey val="0"/>
            <c:showVal val="0"/>
            <c:showCatName val="0"/>
            <c:showSerName val="0"/>
            <c:showPercent val="1"/>
            <c:showBubbleSize val="0"/>
            <c:separator>10</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Nick Woodman</c:v>
                </c:pt>
                <c:pt idx="1">
                  <c:v>BlackRock</c:v>
                </c:pt>
                <c:pt idx="2">
                  <c:v>Vanguard</c:v>
                </c:pt>
                <c:pt idx="3">
                  <c:v>D.E. Shaw</c:v>
                </c:pt>
                <c:pt idx="4">
                  <c:v>Others</c:v>
                </c:pt>
              </c:strCache>
            </c:strRef>
          </c:cat>
          <c:val>
            <c:numRef>
              <c:f>Sheet1!$B$2:$B$6</c:f>
              <c:numCache>
                <c:formatCode>0.00%</c:formatCode>
                <c:ptCount val="5"/>
                <c:pt idx="0">
                  <c:v>0.42799999999999999</c:v>
                </c:pt>
                <c:pt idx="1">
                  <c:v>0.23699999999999999</c:v>
                </c:pt>
                <c:pt idx="2">
                  <c:v>0.20699999999999999</c:v>
                </c:pt>
                <c:pt idx="3">
                  <c:v>0.10199999999999999</c:v>
                </c:pt>
                <c:pt idx="4" formatCode="0.000%">
                  <c:v>2.6000000000000023E-2</c:v>
                </c:pt>
              </c:numCache>
            </c:numRef>
          </c:val>
          <c:extLst>
            <c:ext xmlns:c16="http://schemas.microsoft.com/office/drawing/2014/chart" uri="{C3380CC4-5D6E-409C-BE32-E72D297353CC}">
              <c16:uniqueId val="{00000000-8B20-474D-9542-62F88659C1D4}"/>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14260835643307262"/>
          <c:y val="0.72336858556544503"/>
          <c:w val="0.71478328713385475"/>
          <c:h val="0.242683060484205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Cambria" panose="02040503050406030204" pitchFamily="18" charset="0"/>
              <a:ea typeface="Cambria" panose="02040503050406030204" pitchFamily="18"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mbria" panose="02040503050406030204" pitchFamily="18" charset="0"/>
          <a:ea typeface="Cambria" panose="020405030504060302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841DC0-C0FF-4CAD-9AEF-573AAC4E2B23}"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IN"/>
        </a:p>
      </dgm:t>
    </dgm:pt>
    <dgm:pt modelId="{CDE54476-0EF7-4926-BEBD-0AF0B9238EFE}">
      <dgm:prSet phldrT="[Text]"/>
      <dgm:spPr>
        <a:solidFill>
          <a:schemeClr val="tx1"/>
        </a:solidFill>
      </dgm:spPr>
      <dgm:t>
        <a:bodyPr/>
        <a:lstStyle/>
        <a:p>
          <a:pPr algn="ctr"/>
          <a:r>
            <a:rPr lang="en-IN" b="1">
              <a:latin typeface="Cambria" panose="02040503050406030204" pitchFamily="18" charset="0"/>
              <a:ea typeface="Cambria" panose="02040503050406030204" pitchFamily="18" charset="0"/>
            </a:rPr>
            <a:t>2005</a:t>
          </a:r>
          <a:endParaRPr lang="en-IN">
            <a:solidFill>
              <a:schemeClr val="bg1"/>
            </a:solidFill>
            <a:latin typeface="Cambria" panose="02040503050406030204" pitchFamily="18" charset="0"/>
            <a:ea typeface="Cambria" panose="02040503050406030204" pitchFamily="18" charset="0"/>
          </a:endParaRPr>
        </a:p>
      </dgm:t>
    </dgm:pt>
    <dgm:pt modelId="{A8E9E594-B215-4304-8F67-D2CCAD50A273}" type="parTrans" cxnId="{8DAAAC9B-BDF7-48E0-8C9D-D46A64023292}">
      <dgm:prSet/>
      <dgm:spPr/>
      <dgm:t>
        <a:bodyPr/>
        <a:lstStyle/>
        <a:p>
          <a:endParaRPr lang="en-IN"/>
        </a:p>
      </dgm:t>
    </dgm:pt>
    <dgm:pt modelId="{1212D28F-5883-4AA3-9440-6CFE0B4B08A2}" type="sibTrans" cxnId="{8DAAAC9B-BDF7-48E0-8C9D-D46A64023292}">
      <dgm:prSet/>
      <dgm:spPr/>
      <dgm:t>
        <a:bodyPr/>
        <a:lstStyle/>
        <a:p>
          <a:endParaRPr lang="en-IN"/>
        </a:p>
      </dgm:t>
    </dgm:pt>
    <dgm:pt modelId="{401ACC5B-0539-4B61-98A3-163388AD7EA2}">
      <dgm:prSet/>
      <dgm:spPr/>
      <dgm:t>
        <a:bodyPr/>
        <a:lstStyle/>
        <a:p>
          <a:pPr>
            <a:buFont typeface="Arial" panose="020B0604020202020204" pitchFamily="34" charset="0"/>
            <a:buChar char="•"/>
          </a:pPr>
          <a:r>
            <a:rPr lang="en-IN" b="1">
              <a:latin typeface="Cambria" panose="02040503050406030204" pitchFamily="18" charset="0"/>
              <a:ea typeface="Cambria" panose="02040503050406030204" pitchFamily="18" charset="0"/>
            </a:rPr>
            <a:t>Hero 35mm: 13-Apr-05</a:t>
          </a:r>
          <a:endParaRPr lang="en-IN">
            <a:latin typeface="Cambria" panose="02040503050406030204" pitchFamily="18" charset="0"/>
            <a:ea typeface="Cambria" panose="02040503050406030204" pitchFamily="18" charset="0"/>
          </a:endParaRPr>
        </a:p>
      </dgm:t>
    </dgm:pt>
    <dgm:pt modelId="{9D0E9316-8ABC-4048-964D-9323A4662A08}" type="parTrans" cxnId="{68F8E266-87CD-434A-8044-9DE68E0057F5}">
      <dgm:prSet/>
      <dgm:spPr/>
      <dgm:t>
        <a:bodyPr/>
        <a:lstStyle/>
        <a:p>
          <a:endParaRPr lang="en-IN"/>
        </a:p>
      </dgm:t>
    </dgm:pt>
    <dgm:pt modelId="{356A8855-45A9-402C-A237-C27266AA47EC}" type="sibTrans" cxnId="{68F8E266-87CD-434A-8044-9DE68E0057F5}">
      <dgm:prSet/>
      <dgm:spPr/>
      <dgm:t>
        <a:bodyPr/>
        <a:lstStyle/>
        <a:p>
          <a:endParaRPr lang="en-IN"/>
        </a:p>
      </dgm:t>
    </dgm:pt>
    <dgm:pt modelId="{B9C3E187-EBEE-4432-953F-94ABDD79E9C4}">
      <dgm:prSet custT="1"/>
      <dgm:spPr>
        <a:solidFill>
          <a:schemeClr val="tx1"/>
        </a:solidFill>
      </dgm:spPr>
      <dgm:t>
        <a:bodyPr/>
        <a:lstStyle/>
        <a:p>
          <a:pPr algn="ctr"/>
          <a:r>
            <a:rPr lang="en-IN" sz="800" b="1" kern="1200">
              <a:solidFill>
                <a:prstClr val="white"/>
              </a:solidFill>
              <a:latin typeface="Cambria" panose="02040503050406030204" pitchFamily="18" charset="0"/>
              <a:ea typeface="Cambria" panose="02040503050406030204" pitchFamily="18" charset="0"/>
              <a:cs typeface="+mn-cs"/>
            </a:rPr>
            <a:t>2010</a:t>
          </a:r>
          <a:endParaRPr lang="en-IN" sz="1100" b="1" kern="1200">
            <a:solidFill>
              <a:prstClr val="white"/>
            </a:solidFill>
            <a:latin typeface="Cambria" panose="02040503050406030204" pitchFamily="18" charset="0"/>
            <a:ea typeface="Cambria" panose="02040503050406030204" pitchFamily="18" charset="0"/>
            <a:cs typeface="+mn-cs"/>
          </a:endParaRPr>
        </a:p>
      </dgm:t>
    </dgm:pt>
    <dgm:pt modelId="{6AC8C592-D704-4164-81C2-7835D5B8A59B}" type="parTrans" cxnId="{459EC469-69A8-43CA-B65F-2422F9B73056}">
      <dgm:prSet/>
      <dgm:spPr/>
      <dgm:t>
        <a:bodyPr/>
        <a:lstStyle/>
        <a:p>
          <a:endParaRPr lang="en-IN"/>
        </a:p>
      </dgm:t>
    </dgm:pt>
    <dgm:pt modelId="{75AEB60C-62BA-42E3-8CF4-B2D78E257EAC}" type="sibTrans" cxnId="{459EC469-69A8-43CA-B65F-2422F9B73056}">
      <dgm:prSet/>
      <dgm:spPr/>
      <dgm:t>
        <a:bodyPr/>
        <a:lstStyle/>
        <a:p>
          <a:endParaRPr lang="en-IN"/>
        </a:p>
      </dgm:t>
    </dgm:pt>
    <dgm:pt modelId="{E6B7F426-9EC5-4024-BB5F-1402D6B6FFA4}">
      <dgm:prSet custT="1"/>
      <dgm:spPr>
        <a:solidFill>
          <a:schemeClr val="tx1"/>
        </a:solidFill>
      </dgm:spPr>
      <dgm:t>
        <a:bodyPr/>
        <a:lstStyle/>
        <a:p>
          <a:pPr algn="l">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 LED: 25-Jan-10</a:t>
          </a:r>
          <a:endParaRPr lang="en-IN" sz="600" kern="1200">
            <a:latin typeface="Cambria" panose="02040503050406030204" pitchFamily="18" charset="0"/>
            <a:ea typeface="Cambria" panose="02040503050406030204" pitchFamily="18" charset="0"/>
          </a:endParaRPr>
        </a:p>
      </dgm:t>
    </dgm:pt>
    <dgm:pt modelId="{757E001F-03C5-4ACD-9FF6-81EC3C97F988}" type="parTrans" cxnId="{0709373A-E308-43E0-8E0A-F7E32B50206D}">
      <dgm:prSet/>
      <dgm:spPr/>
      <dgm:t>
        <a:bodyPr/>
        <a:lstStyle/>
        <a:p>
          <a:endParaRPr lang="en-IN"/>
        </a:p>
      </dgm:t>
    </dgm:pt>
    <dgm:pt modelId="{D92A95AF-3176-44A0-99F4-2CA0B292F44E}" type="sibTrans" cxnId="{0709373A-E308-43E0-8E0A-F7E32B50206D}">
      <dgm:prSet/>
      <dgm:spPr/>
      <dgm:t>
        <a:bodyPr/>
        <a:lstStyle/>
        <a:p>
          <a:endParaRPr lang="en-IN"/>
        </a:p>
      </dgm:t>
    </dgm:pt>
    <dgm:pt modelId="{748CB7F7-46D9-4998-8BD6-8C5DBDE32CEC}">
      <dgm:prSet custT="1"/>
      <dgm:spPr>
        <a:solidFill>
          <a:schemeClr val="tx1"/>
        </a:solidFill>
      </dgm:spPr>
      <dgm:t>
        <a:bodyPr/>
        <a:lstStyle/>
        <a:p>
          <a:pPr algn="l">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 960: 6-Aug-10</a:t>
          </a:r>
          <a:endParaRPr lang="en-IN" sz="600" kern="1200">
            <a:latin typeface="Cambria" panose="02040503050406030204" pitchFamily="18" charset="0"/>
            <a:ea typeface="Cambria" panose="02040503050406030204" pitchFamily="18" charset="0"/>
          </a:endParaRPr>
        </a:p>
      </dgm:t>
    </dgm:pt>
    <dgm:pt modelId="{B4C6DB0D-D601-4C8E-9F59-E1DEA4B13A5D}" type="parTrans" cxnId="{67F68281-1AD1-4185-B4E2-2889828A73CA}">
      <dgm:prSet/>
      <dgm:spPr/>
      <dgm:t>
        <a:bodyPr/>
        <a:lstStyle/>
        <a:p>
          <a:endParaRPr lang="en-IN"/>
        </a:p>
      </dgm:t>
    </dgm:pt>
    <dgm:pt modelId="{B6A9DA10-DFEF-452C-8CC0-3C3D7F00CB24}" type="sibTrans" cxnId="{67F68281-1AD1-4185-B4E2-2889828A73CA}">
      <dgm:prSet/>
      <dgm:spPr/>
      <dgm:t>
        <a:bodyPr/>
        <a:lstStyle/>
        <a:p>
          <a:endParaRPr lang="en-IN"/>
        </a:p>
      </dgm:t>
    </dgm:pt>
    <dgm:pt modelId="{C601B372-406A-43FC-B8C9-0DCF9FA4385F}">
      <dgm:prSet/>
      <dgm:spPr>
        <a:solidFill>
          <a:schemeClr val="tx1"/>
        </a:solidFill>
      </dgm:spPr>
      <dgm:t>
        <a:bodyPr/>
        <a:lstStyle/>
        <a:p>
          <a:pPr algn="ctr"/>
          <a:r>
            <a:rPr lang="en-IN" b="1">
              <a:latin typeface="Cambria" panose="02040503050406030204" pitchFamily="18" charset="0"/>
              <a:ea typeface="Cambria" panose="02040503050406030204" pitchFamily="18" charset="0"/>
            </a:rPr>
            <a:t>2011</a:t>
          </a:r>
        </a:p>
      </dgm:t>
    </dgm:pt>
    <dgm:pt modelId="{D5182898-6AEE-4381-BBC0-FAF2829F5F7B}" type="parTrans" cxnId="{724E9D2F-0A0E-4B79-83C1-8F8CE8151F04}">
      <dgm:prSet/>
      <dgm:spPr/>
      <dgm:t>
        <a:bodyPr/>
        <a:lstStyle/>
        <a:p>
          <a:endParaRPr lang="en-IN"/>
        </a:p>
      </dgm:t>
    </dgm:pt>
    <dgm:pt modelId="{67ACCBEC-DC93-44FD-8BC9-24E2C53CE45B}" type="sibTrans" cxnId="{724E9D2F-0A0E-4B79-83C1-8F8CE8151F04}">
      <dgm:prSet/>
      <dgm:spPr/>
      <dgm:t>
        <a:bodyPr/>
        <a:lstStyle/>
        <a:p>
          <a:endParaRPr lang="en-IN"/>
        </a:p>
      </dgm:t>
    </dgm:pt>
    <dgm:pt modelId="{857550AC-EFA2-421D-82A1-80420C4BC857}">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Hero2: 24-Oct-11</a:t>
          </a:r>
          <a:endParaRPr lang="en-IN">
            <a:latin typeface="Cambria" panose="02040503050406030204" pitchFamily="18" charset="0"/>
            <a:ea typeface="Cambria" panose="02040503050406030204" pitchFamily="18" charset="0"/>
          </a:endParaRPr>
        </a:p>
      </dgm:t>
    </dgm:pt>
    <dgm:pt modelId="{ABCBF6FA-FEDF-4C37-91FB-135F56FC5834}" type="parTrans" cxnId="{EBAC0584-03D0-45CD-BBBF-D4C91844C763}">
      <dgm:prSet/>
      <dgm:spPr/>
      <dgm:t>
        <a:bodyPr/>
        <a:lstStyle/>
        <a:p>
          <a:endParaRPr lang="en-IN"/>
        </a:p>
      </dgm:t>
    </dgm:pt>
    <dgm:pt modelId="{3790CB19-F564-450E-84A4-1F9DBDF9E9FD}" type="sibTrans" cxnId="{EBAC0584-03D0-45CD-BBBF-D4C91844C763}">
      <dgm:prSet/>
      <dgm:spPr/>
      <dgm:t>
        <a:bodyPr/>
        <a:lstStyle/>
        <a:p>
          <a:endParaRPr lang="en-IN"/>
        </a:p>
      </dgm:t>
    </dgm:pt>
    <dgm:pt modelId="{F3A8841E-B423-4930-8F83-BD91FDC2ABF9}">
      <dgm:prSet/>
      <dgm:spPr>
        <a:solidFill>
          <a:schemeClr val="tx1"/>
        </a:solidFill>
      </dgm:spPr>
      <dgm:t>
        <a:bodyPr/>
        <a:lstStyle/>
        <a:p>
          <a:pPr algn="ctr"/>
          <a:r>
            <a:rPr lang="en-IN" b="1">
              <a:latin typeface="Cambria" panose="02040503050406030204" pitchFamily="18" charset="0"/>
              <a:ea typeface="Cambria" panose="02040503050406030204" pitchFamily="18" charset="0"/>
            </a:rPr>
            <a:t>2012</a:t>
          </a:r>
        </a:p>
      </dgm:t>
    </dgm:pt>
    <dgm:pt modelId="{C615F505-E47F-487F-8D27-7DA8D2CDAD70}" type="parTrans" cxnId="{DF2B427A-24F2-49AF-B4FD-F6F58F86F33C}">
      <dgm:prSet/>
      <dgm:spPr/>
      <dgm:t>
        <a:bodyPr/>
        <a:lstStyle/>
        <a:p>
          <a:endParaRPr lang="en-IN"/>
        </a:p>
      </dgm:t>
    </dgm:pt>
    <dgm:pt modelId="{BB53CB4C-F1A7-4702-A34A-259DC675C663}" type="sibTrans" cxnId="{DF2B427A-24F2-49AF-B4FD-F6F58F86F33C}">
      <dgm:prSet/>
      <dgm:spPr/>
      <dgm:t>
        <a:bodyPr/>
        <a:lstStyle/>
        <a:p>
          <a:endParaRPr lang="en-IN"/>
        </a:p>
      </dgm:t>
    </dgm:pt>
    <dgm:pt modelId="{DB98426E-1E28-4B5E-86F4-5043485BD7A3}">
      <dgm:prSet/>
      <dgm:spPr>
        <a:solidFill>
          <a:schemeClr val="tx1"/>
        </a:solidFill>
      </dgm:spPr>
      <dgm:t>
        <a:bodyPr/>
        <a:lstStyle/>
        <a:p>
          <a:pPr algn="l">
            <a:buFont typeface="Arial" panose="020B0604020202020204" pitchFamily="34" charset="0"/>
            <a:buChar char="•"/>
          </a:pPr>
          <a:r>
            <a:rPr lang="en-US" b="1">
              <a:latin typeface="Cambria" panose="02040503050406030204" pitchFamily="18" charset="0"/>
              <a:ea typeface="Cambria" panose="02040503050406030204" pitchFamily="18" charset="0"/>
            </a:rPr>
            <a:t>Hero3 (Black, Silver, White): Oct-12</a:t>
          </a:r>
          <a:endParaRPr lang="en-US">
            <a:latin typeface="Cambria" panose="02040503050406030204" pitchFamily="18" charset="0"/>
            <a:ea typeface="Cambria" panose="02040503050406030204" pitchFamily="18" charset="0"/>
          </a:endParaRPr>
        </a:p>
      </dgm:t>
    </dgm:pt>
    <dgm:pt modelId="{4592237B-963F-4749-80CA-FE0F8668D264}" type="parTrans" cxnId="{FCF6643A-DE5B-4312-AD6E-A808CF8A170D}">
      <dgm:prSet/>
      <dgm:spPr/>
      <dgm:t>
        <a:bodyPr/>
        <a:lstStyle/>
        <a:p>
          <a:endParaRPr lang="en-IN"/>
        </a:p>
      </dgm:t>
    </dgm:pt>
    <dgm:pt modelId="{42D8EBD2-686F-43E6-8356-BF9228CAD0A7}" type="sibTrans" cxnId="{FCF6643A-DE5B-4312-AD6E-A808CF8A170D}">
      <dgm:prSet/>
      <dgm:spPr/>
      <dgm:t>
        <a:bodyPr/>
        <a:lstStyle/>
        <a:p>
          <a:endParaRPr lang="en-IN"/>
        </a:p>
      </dgm:t>
    </dgm:pt>
    <dgm:pt modelId="{2C91839E-8E11-442A-9821-6360F36BD078}">
      <dgm:prSet/>
      <dgm:spPr>
        <a:solidFill>
          <a:schemeClr val="tx1"/>
        </a:solidFill>
      </dgm:spPr>
      <dgm:t>
        <a:bodyPr/>
        <a:lstStyle/>
        <a:p>
          <a:pPr algn="ctr"/>
          <a:r>
            <a:rPr lang="en-IN" b="1">
              <a:latin typeface="Cambria" panose="02040503050406030204" pitchFamily="18" charset="0"/>
              <a:ea typeface="Cambria" panose="02040503050406030204" pitchFamily="18" charset="0"/>
            </a:rPr>
            <a:t>2013</a:t>
          </a:r>
        </a:p>
      </dgm:t>
    </dgm:pt>
    <dgm:pt modelId="{1D0BB706-E37A-42D4-B273-7A7E64201DE3}" type="parTrans" cxnId="{E703ADE5-708E-414A-9A2B-48FC5A1967D2}">
      <dgm:prSet/>
      <dgm:spPr/>
      <dgm:t>
        <a:bodyPr/>
        <a:lstStyle/>
        <a:p>
          <a:endParaRPr lang="en-IN"/>
        </a:p>
      </dgm:t>
    </dgm:pt>
    <dgm:pt modelId="{324252CE-59F1-498C-BE2C-4303037DF759}" type="sibTrans" cxnId="{E703ADE5-708E-414A-9A2B-48FC5A1967D2}">
      <dgm:prSet/>
      <dgm:spPr/>
      <dgm:t>
        <a:bodyPr/>
        <a:lstStyle/>
        <a:p>
          <a:endParaRPr lang="en-IN"/>
        </a:p>
      </dgm:t>
    </dgm:pt>
    <dgm:pt modelId="{56DE863B-53DE-4091-9D69-25FDE5C50D41}">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Hero3+ (Black, Silver): Oct-13</a:t>
          </a:r>
          <a:endParaRPr lang="en-IN">
            <a:latin typeface="Cambria" panose="02040503050406030204" pitchFamily="18" charset="0"/>
            <a:ea typeface="Cambria" panose="02040503050406030204" pitchFamily="18" charset="0"/>
          </a:endParaRPr>
        </a:p>
      </dgm:t>
    </dgm:pt>
    <dgm:pt modelId="{8EB933A2-F8E7-4A08-AB2F-EEBAE0A473C9}" type="parTrans" cxnId="{5E830D5C-CF2C-4A19-B023-1268A2495B28}">
      <dgm:prSet/>
      <dgm:spPr/>
      <dgm:t>
        <a:bodyPr/>
        <a:lstStyle/>
        <a:p>
          <a:endParaRPr lang="en-IN"/>
        </a:p>
      </dgm:t>
    </dgm:pt>
    <dgm:pt modelId="{2C37008F-50C2-4C44-B15D-742B8C1FF37F}" type="sibTrans" cxnId="{5E830D5C-CF2C-4A19-B023-1268A2495B28}">
      <dgm:prSet/>
      <dgm:spPr/>
      <dgm:t>
        <a:bodyPr/>
        <a:lstStyle/>
        <a:p>
          <a:endParaRPr lang="en-IN"/>
        </a:p>
      </dgm:t>
    </dgm:pt>
    <dgm:pt modelId="{28F23E9D-15E0-462F-B4C1-85C1AA7F2D2A}">
      <dgm:prSet/>
      <dgm:spPr>
        <a:solidFill>
          <a:schemeClr val="tx1"/>
        </a:solidFill>
      </dgm:spPr>
      <dgm:t>
        <a:bodyPr/>
        <a:lstStyle/>
        <a:p>
          <a:pPr algn="ctr"/>
          <a:r>
            <a:rPr lang="en-IN" b="1">
              <a:latin typeface="Cambria" panose="02040503050406030204" pitchFamily="18" charset="0"/>
              <a:ea typeface="Cambria" panose="02040503050406030204" pitchFamily="18" charset="0"/>
            </a:rPr>
            <a:t>2014</a:t>
          </a:r>
        </a:p>
      </dgm:t>
    </dgm:pt>
    <dgm:pt modelId="{CBC1D1CC-0F85-44F2-95B6-019B4900FCFE}" type="parTrans" cxnId="{2DF3FF47-BF61-4C5D-9130-1B372549DBA8}">
      <dgm:prSet/>
      <dgm:spPr/>
      <dgm:t>
        <a:bodyPr/>
        <a:lstStyle/>
        <a:p>
          <a:endParaRPr lang="en-IN"/>
        </a:p>
      </dgm:t>
    </dgm:pt>
    <dgm:pt modelId="{78767410-3F57-421A-8BE2-2251A5D56874}" type="sibTrans" cxnId="{2DF3FF47-BF61-4C5D-9130-1B372549DBA8}">
      <dgm:prSet/>
      <dgm:spPr/>
      <dgm:t>
        <a:bodyPr/>
        <a:lstStyle/>
        <a:p>
          <a:endParaRPr lang="en-IN"/>
        </a:p>
      </dgm:t>
    </dgm:pt>
    <dgm:pt modelId="{654FD07C-C249-4746-B53A-21AF79040B80}">
      <dgm:prSet/>
      <dgm:spPr>
        <a:solidFill>
          <a:schemeClr val="tx1"/>
        </a:solidFill>
      </dgm:spPr>
      <dgm:t>
        <a:bodyPr/>
        <a:lstStyle/>
        <a:p>
          <a:pPr algn="l">
            <a:buFont typeface="Arial" panose="020B0604020202020204" pitchFamily="34" charset="0"/>
            <a:buChar char="•"/>
          </a:pPr>
          <a:r>
            <a:rPr lang="en-US" b="1">
              <a:latin typeface="Cambria" panose="02040503050406030204" pitchFamily="18" charset="0"/>
              <a:ea typeface="Cambria" panose="02040503050406030204" pitchFamily="18" charset="0"/>
            </a:rPr>
            <a:t>Hero4 (Black, Silver, Session): Sep-14</a:t>
          </a:r>
          <a:endParaRPr lang="en-US">
            <a:latin typeface="Cambria" panose="02040503050406030204" pitchFamily="18" charset="0"/>
            <a:ea typeface="Cambria" panose="02040503050406030204" pitchFamily="18" charset="0"/>
          </a:endParaRPr>
        </a:p>
      </dgm:t>
    </dgm:pt>
    <dgm:pt modelId="{F151EE08-6D8B-48D3-9713-06BC4055D246}" type="parTrans" cxnId="{B3C6F5F9-7427-4C8E-BDCA-2F24868BDB72}">
      <dgm:prSet/>
      <dgm:spPr/>
      <dgm:t>
        <a:bodyPr/>
        <a:lstStyle/>
        <a:p>
          <a:endParaRPr lang="en-IN"/>
        </a:p>
      </dgm:t>
    </dgm:pt>
    <dgm:pt modelId="{BD45CC33-17A6-4A03-BC19-1A8DAA630021}" type="sibTrans" cxnId="{B3C6F5F9-7427-4C8E-BDCA-2F24868BDB72}">
      <dgm:prSet/>
      <dgm:spPr/>
      <dgm:t>
        <a:bodyPr/>
        <a:lstStyle/>
        <a:p>
          <a:endParaRPr lang="en-IN"/>
        </a:p>
      </dgm:t>
    </dgm:pt>
    <dgm:pt modelId="{09B1300C-1F1A-439C-ABDF-8CF135FBB13C}">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 Sep-14</a:t>
          </a:r>
          <a:endParaRPr lang="en-IN">
            <a:latin typeface="Cambria" panose="02040503050406030204" pitchFamily="18" charset="0"/>
            <a:ea typeface="Cambria" panose="02040503050406030204" pitchFamily="18" charset="0"/>
          </a:endParaRPr>
        </a:p>
      </dgm:t>
    </dgm:pt>
    <dgm:pt modelId="{E0C197E2-83B7-43F6-8C91-17B821E89A50}" type="parTrans" cxnId="{B79A0A6D-95E0-486C-A06F-1A321655A65C}">
      <dgm:prSet/>
      <dgm:spPr/>
      <dgm:t>
        <a:bodyPr/>
        <a:lstStyle/>
        <a:p>
          <a:endParaRPr lang="en-IN"/>
        </a:p>
      </dgm:t>
    </dgm:pt>
    <dgm:pt modelId="{0C480D27-2822-4DC3-9EEF-31FA41B4146C}" type="sibTrans" cxnId="{B79A0A6D-95E0-486C-A06F-1A321655A65C}">
      <dgm:prSet/>
      <dgm:spPr/>
      <dgm:t>
        <a:bodyPr/>
        <a:lstStyle/>
        <a:p>
          <a:endParaRPr lang="en-IN"/>
        </a:p>
      </dgm:t>
    </dgm:pt>
    <dgm:pt modelId="{D7F4B310-5880-4AC2-9A35-36E839CD5B05}">
      <dgm:prSet/>
      <dgm:spPr>
        <a:solidFill>
          <a:schemeClr val="tx1"/>
        </a:solidFill>
      </dgm:spPr>
      <dgm:t>
        <a:bodyPr/>
        <a:lstStyle/>
        <a:p>
          <a:pPr algn="ctr"/>
          <a:r>
            <a:rPr lang="en-IN" b="1">
              <a:latin typeface="Cambria" panose="02040503050406030204" pitchFamily="18" charset="0"/>
              <a:ea typeface="Cambria" panose="02040503050406030204" pitchFamily="18" charset="0"/>
            </a:rPr>
            <a:t>2015</a:t>
          </a:r>
        </a:p>
      </dgm:t>
    </dgm:pt>
    <dgm:pt modelId="{30DFF160-F27F-4EB6-9DB2-0DF51DC3D191}" type="parTrans" cxnId="{A94F15A6-999E-4140-944C-869F9F581D6A}">
      <dgm:prSet/>
      <dgm:spPr/>
      <dgm:t>
        <a:bodyPr/>
        <a:lstStyle/>
        <a:p>
          <a:endParaRPr lang="en-IN"/>
        </a:p>
      </dgm:t>
    </dgm:pt>
    <dgm:pt modelId="{2A92ED00-C7F5-410D-B52A-F62FB4140A20}" type="sibTrans" cxnId="{A94F15A6-999E-4140-944C-869F9F581D6A}">
      <dgm:prSet/>
      <dgm:spPr/>
      <dgm:t>
        <a:bodyPr/>
        <a:lstStyle/>
        <a:p>
          <a:endParaRPr lang="en-IN"/>
        </a:p>
      </dgm:t>
    </dgm:pt>
    <dgm:pt modelId="{07BD0970-67FA-4315-9926-2CF5B31A30AA}">
      <dgm:prSet/>
      <dgm:spPr>
        <a:solidFill>
          <a:schemeClr val="tx1"/>
        </a:solidFill>
      </dgm:spPr>
      <dgm:t>
        <a:bodyPr/>
        <a:lstStyle/>
        <a:p>
          <a:pPr algn="l">
            <a:buFont typeface="Arial" panose="020B0604020202020204" pitchFamily="34" charset="0"/>
            <a:buChar char="•"/>
          </a:pPr>
          <a:r>
            <a:rPr lang="en-IN" b="1" err="1">
              <a:latin typeface="Cambria" panose="02040503050406030204" pitchFamily="18" charset="0"/>
              <a:ea typeface="Cambria" panose="02040503050406030204" pitchFamily="18" charset="0"/>
            </a:rPr>
            <a:t>Hero+LCD</a:t>
          </a:r>
          <a:r>
            <a:rPr lang="en-IN" b="1">
              <a:latin typeface="Cambria" panose="02040503050406030204" pitchFamily="18" charset="0"/>
              <a:ea typeface="Cambria" panose="02040503050406030204" pitchFamily="18" charset="0"/>
            </a:rPr>
            <a:t>: Jun-15</a:t>
          </a:r>
          <a:endParaRPr lang="en-IN">
            <a:latin typeface="Cambria" panose="02040503050406030204" pitchFamily="18" charset="0"/>
            <a:ea typeface="Cambria" panose="02040503050406030204" pitchFamily="18" charset="0"/>
          </a:endParaRPr>
        </a:p>
      </dgm:t>
    </dgm:pt>
    <dgm:pt modelId="{5E4A92E2-1698-4A61-B913-A7E1B77922C3}" type="parTrans" cxnId="{012D8AA2-7AA0-4CF6-A217-9C47A83A0570}">
      <dgm:prSet/>
      <dgm:spPr/>
      <dgm:t>
        <a:bodyPr/>
        <a:lstStyle/>
        <a:p>
          <a:endParaRPr lang="en-IN"/>
        </a:p>
      </dgm:t>
    </dgm:pt>
    <dgm:pt modelId="{9C6B8053-6FEC-46EB-8526-B0BEFD04BE37}" type="sibTrans" cxnId="{012D8AA2-7AA0-4CF6-A217-9C47A83A0570}">
      <dgm:prSet/>
      <dgm:spPr/>
      <dgm:t>
        <a:bodyPr/>
        <a:lstStyle/>
        <a:p>
          <a:endParaRPr lang="en-IN"/>
        </a:p>
      </dgm:t>
    </dgm:pt>
    <dgm:pt modelId="{A25C6B44-8A1A-4122-A680-074E67F44484}">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 Oct-15</a:t>
          </a:r>
          <a:endParaRPr lang="en-IN">
            <a:latin typeface="Cambria" panose="02040503050406030204" pitchFamily="18" charset="0"/>
            <a:ea typeface="Cambria" panose="02040503050406030204" pitchFamily="18" charset="0"/>
          </a:endParaRPr>
        </a:p>
      </dgm:t>
    </dgm:pt>
    <dgm:pt modelId="{EC157ADD-6A7F-498E-B7EF-32CD31C58887}" type="parTrans" cxnId="{F49520FB-9701-4E1B-B2FD-2E6E8FB16AE9}">
      <dgm:prSet/>
      <dgm:spPr/>
      <dgm:t>
        <a:bodyPr/>
        <a:lstStyle/>
        <a:p>
          <a:endParaRPr lang="en-IN"/>
        </a:p>
      </dgm:t>
    </dgm:pt>
    <dgm:pt modelId="{AD6F9798-4EDA-4264-A7D3-1BB4F7E823F1}" type="sibTrans" cxnId="{F49520FB-9701-4E1B-B2FD-2E6E8FB16AE9}">
      <dgm:prSet/>
      <dgm:spPr/>
      <dgm:t>
        <a:bodyPr/>
        <a:lstStyle/>
        <a:p>
          <a:endParaRPr lang="en-IN"/>
        </a:p>
      </dgm:t>
    </dgm:pt>
    <dgm:pt modelId="{E66FA2B1-9142-4AA5-A4CA-D45344290083}">
      <dgm:prSet/>
      <dgm:spPr>
        <a:solidFill>
          <a:schemeClr val="tx1"/>
        </a:solidFill>
      </dgm:spPr>
      <dgm:t>
        <a:bodyPr/>
        <a:lstStyle/>
        <a:p>
          <a:pPr algn="ctr"/>
          <a:r>
            <a:rPr lang="en-IN" b="1">
              <a:latin typeface="Cambria" panose="02040503050406030204" pitchFamily="18" charset="0"/>
              <a:ea typeface="Cambria" panose="02040503050406030204" pitchFamily="18" charset="0"/>
            </a:rPr>
            <a:t>2016</a:t>
          </a:r>
        </a:p>
      </dgm:t>
    </dgm:pt>
    <dgm:pt modelId="{DA123D6D-1483-41D7-80C9-A309639FDD1D}" type="parTrans" cxnId="{4768B14F-6949-40A7-B049-F03CE86835A5}">
      <dgm:prSet/>
      <dgm:spPr/>
      <dgm:t>
        <a:bodyPr/>
        <a:lstStyle/>
        <a:p>
          <a:endParaRPr lang="en-IN"/>
        </a:p>
      </dgm:t>
    </dgm:pt>
    <dgm:pt modelId="{5D684FF2-250F-4440-9EE0-5B884BFFBF9B}" type="sibTrans" cxnId="{4768B14F-6949-40A7-B049-F03CE86835A5}">
      <dgm:prSet/>
      <dgm:spPr/>
      <dgm:t>
        <a:bodyPr/>
        <a:lstStyle/>
        <a:p>
          <a:endParaRPr lang="en-IN"/>
        </a:p>
      </dgm:t>
    </dgm:pt>
    <dgm:pt modelId="{3E73F246-1A00-48F6-BCF5-FF1DB53BE44E}">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Hero5 Black: Sep-16</a:t>
          </a:r>
          <a:endParaRPr lang="en-IN">
            <a:latin typeface="Cambria" panose="02040503050406030204" pitchFamily="18" charset="0"/>
            <a:ea typeface="Cambria" panose="02040503050406030204" pitchFamily="18" charset="0"/>
          </a:endParaRPr>
        </a:p>
      </dgm:t>
    </dgm:pt>
    <dgm:pt modelId="{79D10A09-1FB2-4B70-BB78-FD595B43ED97}" type="parTrans" cxnId="{328C72AE-2BA2-4111-8734-6D5C14AE52B0}">
      <dgm:prSet/>
      <dgm:spPr/>
      <dgm:t>
        <a:bodyPr/>
        <a:lstStyle/>
        <a:p>
          <a:endParaRPr lang="en-IN"/>
        </a:p>
      </dgm:t>
    </dgm:pt>
    <dgm:pt modelId="{98E21E05-1ABF-462A-8CD0-A21A9FCB2602}" type="sibTrans" cxnId="{328C72AE-2BA2-4111-8734-6D5C14AE52B0}">
      <dgm:prSet/>
      <dgm:spPr/>
      <dgm:t>
        <a:bodyPr/>
        <a:lstStyle/>
        <a:p>
          <a:endParaRPr lang="en-IN"/>
        </a:p>
      </dgm:t>
    </dgm:pt>
    <dgm:pt modelId="{801EDA97-69E1-4DF6-B864-F85CF90B6B02}">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Hero5 Session: Sep-16</a:t>
          </a:r>
          <a:endParaRPr lang="en-IN">
            <a:latin typeface="Cambria" panose="02040503050406030204" pitchFamily="18" charset="0"/>
            <a:ea typeface="Cambria" panose="02040503050406030204" pitchFamily="18" charset="0"/>
          </a:endParaRPr>
        </a:p>
      </dgm:t>
    </dgm:pt>
    <dgm:pt modelId="{D089EA00-5986-403C-AA77-F18E7E633415}" type="parTrans" cxnId="{145E2809-3432-458B-AD2A-78FECC63C462}">
      <dgm:prSet/>
      <dgm:spPr/>
      <dgm:t>
        <a:bodyPr/>
        <a:lstStyle/>
        <a:p>
          <a:endParaRPr lang="en-IN"/>
        </a:p>
      </dgm:t>
    </dgm:pt>
    <dgm:pt modelId="{2778B6F9-08D2-4E88-B64B-DCDA1D65F666}" type="sibTrans" cxnId="{145E2809-3432-458B-AD2A-78FECC63C462}">
      <dgm:prSet/>
      <dgm:spPr/>
      <dgm:t>
        <a:bodyPr/>
        <a:lstStyle/>
        <a:p>
          <a:endParaRPr lang="en-IN"/>
        </a:p>
      </dgm:t>
    </dgm:pt>
    <dgm:pt modelId="{E6308F55-5044-43EE-BB2C-10C7B5BBD250}">
      <dgm:prSet/>
      <dgm:spPr>
        <a:solidFill>
          <a:schemeClr val="tx1"/>
        </a:solidFill>
      </dgm:spPr>
      <dgm:t>
        <a:bodyPr/>
        <a:lstStyle/>
        <a:p>
          <a:pPr algn="ctr"/>
          <a:r>
            <a:rPr lang="en-IN" b="1">
              <a:latin typeface="Cambria" panose="02040503050406030204" pitchFamily="18" charset="0"/>
              <a:ea typeface="Cambria" panose="02040503050406030204" pitchFamily="18" charset="0"/>
            </a:rPr>
            <a:t>2017</a:t>
          </a:r>
        </a:p>
      </dgm:t>
    </dgm:pt>
    <dgm:pt modelId="{E1307EB9-65CA-4271-AA31-9246CB02AEB7}" type="parTrans" cxnId="{2824C3D8-F772-4965-8341-CDA678ACC5C0}">
      <dgm:prSet/>
      <dgm:spPr/>
      <dgm:t>
        <a:bodyPr/>
        <a:lstStyle/>
        <a:p>
          <a:endParaRPr lang="en-IN"/>
        </a:p>
      </dgm:t>
    </dgm:pt>
    <dgm:pt modelId="{39301B56-86CC-4687-8D72-C64F9D30B56D}" type="sibTrans" cxnId="{2824C3D8-F772-4965-8341-CDA678ACC5C0}">
      <dgm:prSet/>
      <dgm:spPr/>
      <dgm:t>
        <a:bodyPr/>
        <a:lstStyle/>
        <a:p>
          <a:endParaRPr lang="en-IN"/>
        </a:p>
      </dgm:t>
    </dgm:pt>
    <dgm:pt modelId="{F2DB47A8-EE8A-41F6-BCCE-8FE34587746F}">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Hero6 Black: 28-Sep-17</a:t>
          </a:r>
          <a:endParaRPr lang="en-IN">
            <a:latin typeface="Cambria" panose="02040503050406030204" pitchFamily="18" charset="0"/>
            <a:ea typeface="Cambria" panose="02040503050406030204" pitchFamily="18" charset="0"/>
          </a:endParaRPr>
        </a:p>
      </dgm:t>
    </dgm:pt>
    <dgm:pt modelId="{9898A9FE-2BBF-4290-B5F6-680D93113FB0}" type="parTrans" cxnId="{B12DD3C2-8205-4035-937B-0C1CDA3533B9}">
      <dgm:prSet/>
      <dgm:spPr/>
      <dgm:t>
        <a:bodyPr/>
        <a:lstStyle/>
        <a:p>
          <a:endParaRPr lang="en-IN"/>
        </a:p>
      </dgm:t>
    </dgm:pt>
    <dgm:pt modelId="{6DCDD79F-3BDC-4B0B-8B1C-615E107432CE}" type="sibTrans" cxnId="{B12DD3C2-8205-4035-937B-0C1CDA3533B9}">
      <dgm:prSet/>
      <dgm:spPr/>
      <dgm:t>
        <a:bodyPr/>
        <a:lstStyle/>
        <a:p>
          <a:endParaRPr lang="en-IN"/>
        </a:p>
      </dgm:t>
    </dgm:pt>
    <dgm:pt modelId="{B5130DAB-09EF-4DC4-81A2-5861F6183DA6}">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GoPro Fusion: 24-Nov-17</a:t>
          </a:r>
          <a:endParaRPr lang="en-IN">
            <a:latin typeface="Cambria" panose="02040503050406030204" pitchFamily="18" charset="0"/>
            <a:ea typeface="Cambria" panose="02040503050406030204" pitchFamily="18" charset="0"/>
          </a:endParaRPr>
        </a:p>
      </dgm:t>
    </dgm:pt>
    <dgm:pt modelId="{F69267CB-E924-461E-964C-A7113910365B}" type="parTrans" cxnId="{91DB475E-9794-43D5-B8CD-C4069A5A4BA3}">
      <dgm:prSet/>
      <dgm:spPr/>
      <dgm:t>
        <a:bodyPr/>
        <a:lstStyle/>
        <a:p>
          <a:endParaRPr lang="en-IN"/>
        </a:p>
      </dgm:t>
    </dgm:pt>
    <dgm:pt modelId="{738DC4E1-B3C2-47AE-8DA5-B0F2E135D949}" type="sibTrans" cxnId="{91DB475E-9794-43D5-B8CD-C4069A5A4BA3}">
      <dgm:prSet/>
      <dgm:spPr/>
      <dgm:t>
        <a:bodyPr/>
        <a:lstStyle/>
        <a:p>
          <a:endParaRPr lang="en-IN"/>
        </a:p>
      </dgm:t>
    </dgm:pt>
    <dgm:pt modelId="{3460EB38-3231-45D8-89EB-3DEF7A359DA8}">
      <dgm:prSet/>
      <dgm:spPr>
        <a:solidFill>
          <a:schemeClr val="tx1"/>
        </a:solidFill>
      </dgm:spPr>
      <dgm:t>
        <a:bodyPr/>
        <a:lstStyle/>
        <a:p>
          <a:pPr algn="ctr"/>
          <a:r>
            <a:rPr lang="en-IN" b="1">
              <a:latin typeface="Cambria" panose="02040503050406030204" pitchFamily="18" charset="0"/>
              <a:ea typeface="Cambria" panose="02040503050406030204" pitchFamily="18" charset="0"/>
            </a:rPr>
            <a:t>2018</a:t>
          </a:r>
        </a:p>
      </dgm:t>
    </dgm:pt>
    <dgm:pt modelId="{3E8A20F3-24EC-4363-BEE8-53216F878D28}" type="parTrans" cxnId="{C900981C-9F04-4A71-9BBE-ED8D2E84F0D8}">
      <dgm:prSet/>
      <dgm:spPr/>
      <dgm:t>
        <a:bodyPr/>
        <a:lstStyle/>
        <a:p>
          <a:endParaRPr lang="en-IN"/>
        </a:p>
      </dgm:t>
    </dgm:pt>
    <dgm:pt modelId="{FE8FB673-EB12-4A5D-BED2-75095E9F1475}" type="sibTrans" cxnId="{C900981C-9F04-4A71-9BBE-ED8D2E84F0D8}">
      <dgm:prSet/>
      <dgm:spPr/>
      <dgm:t>
        <a:bodyPr/>
        <a:lstStyle/>
        <a:p>
          <a:endParaRPr lang="en-IN"/>
        </a:p>
      </dgm:t>
    </dgm:pt>
    <dgm:pt modelId="{7CB92450-C12D-4635-A9D2-B93171879A23}">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 (2018): 29-Mar-18</a:t>
          </a:r>
          <a:endParaRPr lang="en-IN">
            <a:latin typeface="Cambria" panose="02040503050406030204" pitchFamily="18" charset="0"/>
            <a:ea typeface="Cambria" panose="02040503050406030204" pitchFamily="18" charset="0"/>
          </a:endParaRPr>
        </a:p>
      </dgm:t>
    </dgm:pt>
    <dgm:pt modelId="{F6BBC4B0-0F8F-4CFA-99E1-B12891F6ED86}" type="parTrans" cxnId="{00E86625-0C43-445B-AB04-0A4561A5F1A9}">
      <dgm:prSet/>
      <dgm:spPr/>
      <dgm:t>
        <a:bodyPr/>
        <a:lstStyle/>
        <a:p>
          <a:endParaRPr lang="en-IN"/>
        </a:p>
      </dgm:t>
    </dgm:pt>
    <dgm:pt modelId="{A1535D7F-D292-4D1D-A232-8FE0947FF0BA}" type="sibTrans" cxnId="{00E86625-0C43-445B-AB04-0A4561A5F1A9}">
      <dgm:prSet/>
      <dgm:spPr/>
      <dgm:t>
        <a:bodyPr/>
        <a:lstStyle/>
        <a:p>
          <a:endParaRPr lang="en-IN"/>
        </a:p>
      </dgm:t>
    </dgm:pt>
    <dgm:pt modelId="{C4F4E617-F030-4692-BE04-7357CCA650E7}">
      <dgm:prSet/>
      <dgm:spPr>
        <a:solidFill>
          <a:schemeClr val="tx1"/>
        </a:solidFill>
      </dgm:spPr>
      <dgm:t>
        <a:bodyPr/>
        <a:lstStyle/>
        <a:p>
          <a:pPr algn="ctr"/>
          <a:r>
            <a:rPr lang="en-IN" b="1">
              <a:latin typeface="Cambria" panose="02040503050406030204" pitchFamily="18" charset="0"/>
              <a:ea typeface="Cambria" panose="02040503050406030204" pitchFamily="18" charset="0"/>
            </a:rPr>
            <a:t>2019</a:t>
          </a:r>
        </a:p>
      </dgm:t>
    </dgm:pt>
    <dgm:pt modelId="{5BCA9F00-90B1-4DB3-8C8C-88DD23E29A96}" type="parTrans" cxnId="{F0DAFF10-56F7-4E1A-801C-9892FEA8FB5A}">
      <dgm:prSet/>
      <dgm:spPr/>
      <dgm:t>
        <a:bodyPr/>
        <a:lstStyle/>
        <a:p>
          <a:endParaRPr lang="en-IN"/>
        </a:p>
      </dgm:t>
    </dgm:pt>
    <dgm:pt modelId="{321FB4D7-4251-486F-B47B-8D965E3103F8}" type="sibTrans" cxnId="{F0DAFF10-56F7-4E1A-801C-9892FEA8FB5A}">
      <dgm:prSet/>
      <dgm:spPr/>
      <dgm:t>
        <a:bodyPr/>
        <a:lstStyle/>
        <a:p>
          <a:endParaRPr lang="en-IN"/>
        </a:p>
      </dgm:t>
    </dgm:pt>
    <dgm:pt modelId="{D445EC81-4CC2-467D-B1C4-87DDD0D85B4E}">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Hero8 Black: 1-Oct-19</a:t>
          </a:r>
          <a:endParaRPr lang="en-IN">
            <a:latin typeface="Cambria" panose="02040503050406030204" pitchFamily="18" charset="0"/>
            <a:ea typeface="Cambria" panose="02040503050406030204" pitchFamily="18" charset="0"/>
          </a:endParaRPr>
        </a:p>
      </dgm:t>
    </dgm:pt>
    <dgm:pt modelId="{B2DF5A37-CB69-4F76-90FA-2B7213A029EB}" type="parTrans" cxnId="{1951ABCE-09E0-4B25-8252-3D94193063A6}">
      <dgm:prSet/>
      <dgm:spPr/>
      <dgm:t>
        <a:bodyPr/>
        <a:lstStyle/>
        <a:p>
          <a:endParaRPr lang="en-IN"/>
        </a:p>
      </dgm:t>
    </dgm:pt>
    <dgm:pt modelId="{AC6316BF-29AE-440D-8F2A-21CC1DB14DDF}" type="sibTrans" cxnId="{1951ABCE-09E0-4B25-8252-3D94193063A6}">
      <dgm:prSet/>
      <dgm:spPr/>
      <dgm:t>
        <a:bodyPr/>
        <a:lstStyle/>
        <a:p>
          <a:endParaRPr lang="en-IN"/>
        </a:p>
      </dgm:t>
    </dgm:pt>
    <dgm:pt modelId="{7117BDCD-27BB-40FA-B49B-73E61AFA897E}">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GoPro Max: 1-Oct-19</a:t>
          </a:r>
          <a:endParaRPr lang="en-IN">
            <a:latin typeface="Cambria" panose="02040503050406030204" pitchFamily="18" charset="0"/>
            <a:ea typeface="Cambria" panose="02040503050406030204" pitchFamily="18" charset="0"/>
          </a:endParaRPr>
        </a:p>
      </dgm:t>
    </dgm:pt>
    <dgm:pt modelId="{23FEF519-F531-4F76-9FBE-E2FFAF4450A1}" type="parTrans" cxnId="{2E56C6C3-A474-4AC7-8D1E-188E84F06A7C}">
      <dgm:prSet/>
      <dgm:spPr/>
      <dgm:t>
        <a:bodyPr/>
        <a:lstStyle/>
        <a:p>
          <a:endParaRPr lang="en-IN"/>
        </a:p>
      </dgm:t>
    </dgm:pt>
    <dgm:pt modelId="{1F531F83-2643-4466-BE6A-580E1C52AA30}" type="sibTrans" cxnId="{2E56C6C3-A474-4AC7-8D1E-188E84F06A7C}">
      <dgm:prSet/>
      <dgm:spPr/>
      <dgm:t>
        <a:bodyPr/>
        <a:lstStyle/>
        <a:p>
          <a:endParaRPr lang="en-IN"/>
        </a:p>
      </dgm:t>
    </dgm:pt>
    <dgm:pt modelId="{61E57630-5E8D-4370-A234-37E9B45A01ED}">
      <dgm:prSet/>
      <dgm:spPr>
        <a:solidFill>
          <a:schemeClr val="tx1"/>
        </a:solidFill>
      </dgm:spPr>
      <dgm:t>
        <a:bodyPr/>
        <a:lstStyle/>
        <a:p>
          <a:pPr algn="ctr"/>
          <a:r>
            <a:rPr lang="en-IN" b="1">
              <a:latin typeface="Cambria" panose="02040503050406030204" pitchFamily="18" charset="0"/>
              <a:ea typeface="Cambria" panose="02040503050406030204" pitchFamily="18" charset="0"/>
            </a:rPr>
            <a:t>2020</a:t>
          </a:r>
        </a:p>
      </dgm:t>
    </dgm:pt>
    <dgm:pt modelId="{95C48831-F1FF-46AB-92E7-E221EB315426}" type="parTrans" cxnId="{8B51CAEC-74CB-401E-8522-81B5F5BA144E}">
      <dgm:prSet/>
      <dgm:spPr/>
      <dgm:t>
        <a:bodyPr/>
        <a:lstStyle/>
        <a:p>
          <a:endParaRPr lang="en-IN"/>
        </a:p>
      </dgm:t>
    </dgm:pt>
    <dgm:pt modelId="{B8434617-BD63-41F0-AAAB-64CD5F3B63FF}" type="sibTrans" cxnId="{8B51CAEC-74CB-401E-8522-81B5F5BA144E}">
      <dgm:prSet/>
      <dgm:spPr/>
      <dgm:t>
        <a:bodyPr/>
        <a:lstStyle/>
        <a:p>
          <a:endParaRPr lang="en-IN"/>
        </a:p>
      </dgm:t>
    </dgm:pt>
    <dgm:pt modelId="{1A314470-B16A-45D8-BF35-B069EAE3A619}">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Hero9 Black: 16-Sep-20</a:t>
          </a:r>
          <a:endParaRPr lang="en-IN">
            <a:latin typeface="Cambria" panose="02040503050406030204" pitchFamily="18" charset="0"/>
            <a:ea typeface="Cambria" panose="02040503050406030204" pitchFamily="18" charset="0"/>
          </a:endParaRPr>
        </a:p>
      </dgm:t>
    </dgm:pt>
    <dgm:pt modelId="{2C2A072A-6655-4C75-93D8-82D353CF0D19}" type="parTrans" cxnId="{008B5630-3A4B-4146-9550-DA5D311DCF8A}">
      <dgm:prSet/>
      <dgm:spPr/>
      <dgm:t>
        <a:bodyPr/>
        <a:lstStyle/>
        <a:p>
          <a:endParaRPr lang="en-IN"/>
        </a:p>
      </dgm:t>
    </dgm:pt>
    <dgm:pt modelId="{3835AF2C-81C8-4C2B-AC30-8BBBD5B22A0C}" type="sibTrans" cxnId="{008B5630-3A4B-4146-9550-DA5D311DCF8A}">
      <dgm:prSet/>
      <dgm:spPr/>
      <dgm:t>
        <a:bodyPr/>
        <a:lstStyle/>
        <a:p>
          <a:endParaRPr lang="en-IN"/>
        </a:p>
      </dgm:t>
    </dgm:pt>
    <dgm:pt modelId="{81B31795-21BC-4668-A2C3-35032A0B8078}">
      <dgm:prSet/>
      <dgm:spPr>
        <a:solidFill>
          <a:schemeClr val="tx1"/>
        </a:solidFill>
      </dgm:spPr>
      <dgm:t>
        <a:bodyPr/>
        <a:lstStyle/>
        <a:p>
          <a:pPr algn="ctr"/>
          <a:r>
            <a:rPr lang="en-IN" b="1">
              <a:latin typeface="Cambria" panose="02040503050406030204" pitchFamily="18" charset="0"/>
              <a:ea typeface="Cambria" panose="02040503050406030204" pitchFamily="18" charset="0"/>
            </a:rPr>
            <a:t>2021</a:t>
          </a:r>
        </a:p>
      </dgm:t>
    </dgm:pt>
    <dgm:pt modelId="{AE98A8D0-A18E-442B-8AC0-6D89B085EC35}" type="parTrans" cxnId="{B7C81CD3-E909-4EEB-875A-2E2F50B6B894}">
      <dgm:prSet/>
      <dgm:spPr/>
      <dgm:t>
        <a:bodyPr/>
        <a:lstStyle/>
        <a:p>
          <a:endParaRPr lang="en-IN"/>
        </a:p>
      </dgm:t>
    </dgm:pt>
    <dgm:pt modelId="{5CBCA217-61AB-4CE6-8D4A-5FE15493015F}" type="sibTrans" cxnId="{B7C81CD3-E909-4EEB-875A-2E2F50B6B894}">
      <dgm:prSet/>
      <dgm:spPr/>
      <dgm:t>
        <a:bodyPr/>
        <a:lstStyle/>
        <a:p>
          <a:endParaRPr lang="en-IN"/>
        </a:p>
      </dgm:t>
    </dgm:pt>
    <dgm:pt modelId="{D9F4CB77-FA40-4F34-B8B9-3AA32B81B5A4}">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Hero10 Black: 16-Sep-21</a:t>
          </a:r>
          <a:endParaRPr lang="en-IN">
            <a:latin typeface="Cambria" panose="02040503050406030204" pitchFamily="18" charset="0"/>
            <a:ea typeface="Cambria" panose="02040503050406030204" pitchFamily="18" charset="0"/>
          </a:endParaRPr>
        </a:p>
      </dgm:t>
    </dgm:pt>
    <dgm:pt modelId="{BCF439FB-A732-47C7-AE98-DBA5B27AFD08}" type="parTrans" cxnId="{80A8F714-2F66-4BDD-AE0C-FA4F643CBB3F}">
      <dgm:prSet/>
      <dgm:spPr/>
      <dgm:t>
        <a:bodyPr/>
        <a:lstStyle/>
        <a:p>
          <a:endParaRPr lang="en-IN"/>
        </a:p>
      </dgm:t>
    </dgm:pt>
    <dgm:pt modelId="{500DA5F4-4203-42C7-87B0-7E4F09E1DC3E}" type="sibTrans" cxnId="{80A8F714-2F66-4BDD-AE0C-FA4F643CBB3F}">
      <dgm:prSet/>
      <dgm:spPr/>
      <dgm:t>
        <a:bodyPr/>
        <a:lstStyle/>
        <a:p>
          <a:endParaRPr lang="en-IN"/>
        </a:p>
      </dgm:t>
    </dgm:pt>
    <dgm:pt modelId="{2C2AEC61-8185-4677-9B5D-EE242AEDEE8A}">
      <dgm:prSet/>
      <dgm:spPr>
        <a:solidFill>
          <a:schemeClr val="tx1"/>
        </a:solidFill>
      </dgm:spPr>
      <dgm:t>
        <a:bodyPr/>
        <a:lstStyle/>
        <a:p>
          <a:pPr algn="ctr"/>
          <a:r>
            <a:rPr lang="en-IN" b="1">
              <a:latin typeface="Cambria" panose="02040503050406030204" pitchFamily="18" charset="0"/>
              <a:ea typeface="Cambria" panose="02040503050406030204" pitchFamily="18" charset="0"/>
            </a:rPr>
            <a:t>2022</a:t>
          </a:r>
        </a:p>
      </dgm:t>
    </dgm:pt>
    <dgm:pt modelId="{6B89CFD9-15FB-4D29-991F-6AB2FF4A702A}" type="parTrans" cxnId="{E693FA8B-9EED-47B6-A6DB-7271DFA5A0EF}">
      <dgm:prSet/>
      <dgm:spPr/>
      <dgm:t>
        <a:bodyPr/>
        <a:lstStyle/>
        <a:p>
          <a:endParaRPr lang="en-IN"/>
        </a:p>
      </dgm:t>
    </dgm:pt>
    <dgm:pt modelId="{20536886-D5D7-40F5-A9E9-ED84EE4C6A36}" type="sibTrans" cxnId="{E693FA8B-9EED-47B6-A6DB-7271DFA5A0EF}">
      <dgm:prSet/>
      <dgm:spPr/>
      <dgm:t>
        <a:bodyPr/>
        <a:lstStyle/>
        <a:p>
          <a:endParaRPr lang="en-IN"/>
        </a:p>
      </dgm:t>
    </dgm:pt>
    <dgm:pt modelId="{D2D0F4C0-6C9B-4010-A246-D3BF06E2AB5D}">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Hero11 Black: 14-Sep-22</a:t>
          </a:r>
          <a:endParaRPr lang="en-IN">
            <a:latin typeface="Cambria" panose="02040503050406030204" pitchFamily="18" charset="0"/>
            <a:ea typeface="Cambria" panose="02040503050406030204" pitchFamily="18" charset="0"/>
          </a:endParaRPr>
        </a:p>
      </dgm:t>
    </dgm:pt>
    <dgm:pt modelId="{2E5489B3-6D59-4BC6-BC77-20462094720F}" type="parTrans" cxnId="{A2FACB1F-2FFB-44EE-8F95-36F8F20F6237}">
      <dgm:prSet/>
      <dgm:spPr/>
      <dgm:t>
        <a:bodyPr/>
        <a:lstStyle/>
        <a:p>
          <a:endParaRPr lang="en-IN"/>
        </a:p>
      </dgm:t>
    </dgm:pt>
    <dgm:pt modelId="{B3DBD94B-AF31-4C22-8C37-A5A1D7F2A8D4}" type="sibTrans" cxnId="{A2FACB1F-2FFB-44EE-8F95-36F8F20F6237}">
      <dgm:prSet/>
      <dgm:spPr/>
      <dgm:t>
        <a:bodyPr/>
        <a:lstStyle/>
        <a:p>
          <a:endParaRPr lang="en-IN"/>
        </a:p>
      </dgm:t>
    </dgm:pt>
    <dgm:pt modelId="{605827B5-1A05-434B-87A8-27667A54795D}">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Hero11 Black Mini: 18-Nov-22</a:t>
          </a:r>
          <a:endParaRPr lang="en-IN">
            <a:latin typeface="Cambria" panose="02040503050406030204" pitchFamily="18" charset="0"/>
            <a:ea typeface="Cambria" panose="02040503050406030204" pitchFamily="18" charset="0"/>
          </a:endParaRPr>
        </a:p>
      </dgm:t>
    </dgm:pt>
    <dgm:pt modelId="{98189EAD-E994-4F82-A8BF-ED7F6CB07641}" type="parTrans" cxnId="{27FDAD5F-2ADD-468E-9058-39371BE37ED3}">
      <dgm:prSet/>
      <dgm:spPr/>
      <dgm:t>
        <a:bodyPr/>
        <a:lstStyle/>
        <a:p>
          <a:endParaRPr lang="en-IN"/>
        </a:p>
      </dgm:t>
    </dgm:pt>
    <dgm:pt modelId="{CF19A88F-D639-4151-914C-757BD0654A22}" type="sibTrans" cxnId="{27FDAD5F-2ADD-468E-9058-39371BE37ED3}">
      <dgm:prSet/>
      <dgm:spPr/>
      <dgm:t>
        <a:bodyPr/>
        <a:lstStyle/>
        <a:p>
          <a:endParaRPr lang="en-IN"/>
        </a:p>
      </dgm:t>
    </dgm:pt>
    <dgm:pt modelId="{748B26DA-36A3-49A9-8343-CD2846F9337B}">
      <dgm:prSet/>
      <dgm:spPr>
        <a:solidFill>
          <a:schemeClr val="tx1"/>
        </a:solidFill>
      </dgm:spPr>
      <dgm:t>
        <a:bodyPr/>
        <a:lstStyle/>
        <a:p>
          <a:pPr algn="ctr"/>
          <a:r>
            <a:rPr lang="en-IN" b="1">
              <a:latin typeface="Cambria" panose="02040503050406030204" pitchFamily="18" charset="0"/>
              <a:ea typeface="Cambria" panose="02040503050406030204" pitchFamily="18" charset="0"/>
            </a:rPr>
            <a:t>2023</a:t>
          </a:r>
        </a:p>
      </dgm:t>
    </dgm:pt>
    <dgm:pt modelId="{1894109F-7F45-458F-91FC-7794F6B70EBA}" type="parTrans" cxnId="{D6A819BA-41CD-4C3F-8174-CF24AF87D96B}">
      <dgm:prSet/>
      <dgm:spPr/>
      <dgm:t>
        <a:bodyPr/>
        <a:lstStyle/>
        <a:p>
          <a:endParaRPr lang="en-IN"/>
        </a:p>
      </dgm:t>
    </dgm:pt>
    <dgm:pt modelId="{311CA1E0-CD04-4ACD-9C6A-AFEB866CCCF8}" type="sibTrans" cxnId="{D6A819BA-41CD-4C3F-8174-CF24AF87D96B}">
      <dgm:prSet/>
      <dgm:spPr/>
      <dgm:t>
        <a:bodyPr/>
        <a:lstStyle/>
        <a:p>
          <a:endParaRPr lang="en-IN"/>
        </a:p>
      </dgm:t>
    </dgm:pt>
    <dgm:pt modelId="{B5EABAF1-96D9-42B3-A687-0F6630FC6A22}">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Hero12 Black: 6-Sep-23</a:t>
          </a:r>
          <a:endParaRPr lang="en-IN">
            <a:latin typeface="Cambria" panose="02040503050406030204" pitchFamily="18" charset="0"/>
            <a:ea typeface="Cambria" panose="02040503050406030204" pitchFamily="18" charset="0"/>
          </a:endParaRPr>
        </a:p>
      </dgm:t>
    </dgm:pt>
    <dgm:pt modelId="{CFC4D647-AAF6-4DEC-ACA4-B231AA9B352F}" type="parTrans" cxnId="{29C0B3F5-99BD-4DBD-B113-A982A6394886}">
      <dgm:prSet/>
      <dgm:spPr/>
      <dgm:t>
        <a:bodyPr/>
        <a:lstStyle/>
        <a:p>
          <a:endParaRPr lang="en-IN"/>
        </a:p>
      </dgm:t>
    </dgm:pt>
    <dgm:pt modelId="{0ED6A2DE-5671-46F5-BFAB-F6820514664F}" type="sibTrans" cxnId="{29C0B3F5-99BD-4DBD-B113-A982A6394886}">
      <dgm:prSet/>
      <dgm:spPr/>
      <dgm:t>
        <a:bodyPr/>
        <a:lstStyle/>
        <a:p>
          <a:endParaRPr lang="en-IN"/>
        </a:p>
      </dgm:t>
    </dgm:pt>
    <dgm:pt modelId="{6E0483B4-2322-4ED9-841F-DC8D8FBCC9CA}">
      <dgm:prSet/>
      <dgm:spPr>
        <a:solidFill>
          <a:schemeClr val="tx1"/>
        </a:solidFill>
      </dgm:spPr>
      <dgm:t>
        <a:bodyPr/>
        <a:lstStyle/>
        <a:p>
          <a:pPr algn="ctr"/>
          <a:r>
            <a:rPr lang="en-IN" b="1">
              <a:latin typeface="Cambria" panose="02040503050406030204" pitchFamily="18" charset="0"/>
              <a:ea typeface="Cambria" panose="02040503050406030204" pitchFamily="18" charset="0"/>
            </a:rPr>
            <a:t>2024</a:t>
          </a:r>
        </a:p>
      </dgm:t>
    </dgm:pt>
    <dgm:pt modelId="{57466E33-AAE8-4BE8-88A9-88EC8110999A}" type="parTrans" cxnId="{C1209280-E329-4985-858F-514003D0AEE2}">
      <dgm:prSet/>
      <dgm:spPr/>
      <dgm:t>
        <a:bodyPr/>
        <a:lstStyle/>
        <a:p>
          <a:endParaRPr lang="en-IN"/>
        </a:p>
      </dgm:t>
    </dgm:pt>
    <dgm:pt modelId="{41D8542C-75A3-4AA8-9275-69FD97116C1D}" type="sibTrans" cxnId="{C1209280-E329-4985-858F-514003D0AEE2}">
      <dgm:prSet/>
      <dgm:spPr/>
      <dgm:t>
        <a:bodyPr/>
        <a:lstStyle/>
        <a:p>
          <a:endParaRPr lang="en-IN"/>
        </a:p>
      </dgm:t>
    </dgm:pt>
    <dgm:pt modelId="{4618E933-64F2-4511-9C58-5DBCB826D5F4}">
      <dgm:prSet/>
      <dgm:spPr>
        <a:solidFill>
          <a:schemeClr val="tx1"/>
        </a:solidFill>
      </dgm:spPr>
      <dgm:t>
        <a:bodyPr/>
        <a:lstStyle/>
        <a:p>
          <a:pPr algn="l">
            <a:buFont typeface="Arial" panose="020B0604020202020204" pitchFamily="34" charset="0"/>
            <a:buChar char="•"/>
          </a:pPr>
          <a:r>
            <a:rPr lang="en-IN" b="1">
              <a:latin typeface="Cambria" panose="02040503050406030204" pitchFamily="18" charset="0"/>
              <a:ea typeface="Cambria" panose="02040503050406030204" pitchFamily="18" charset="0"/>
            </a:rPr>
            <a:t>Hero13 Black: Pending (September 2024)</a:t>
          </a:r>
          <a:endParaRPr lang="en-IN">
            <a:latin typeface="Cambria" panose="02040503050406030204" pitchFamily="18" charset="0"/>
            <a:ea typeface="Cambria" panose="02040503050406030204" pitchFamily="18" charset="0"/>
          </a:endParaRPr>
        </a:p>
      </dgm:t>
    </dgm:pt>
    <dgm:pt modelId="{0B5A1DC8-7898-4428-B1D7-E36977A79CD9}" type="parTrans" cxnId="{90BC532C-4900-464B-A7ED-8B300196406B}">
      <dgm:prSet/>
      <dgm:spPr/>
      <dgm:t>
        <a:bodyPr/>
        <a:lstStyle/>
        <a:p>
          <a:endParaRPr lang="en-IN"/>
        </a:p>
      </dgm:t>
    </dgm:pt>
    <dgm:pt modelId="{97B7B0E8-A4C3-4CD2-8737-51A99511239F}" type="sibTrans" cxnId="{90BC532C-4900-464B-A7ED-8B300196406B}">
      <dgm:prSet/>
      <dgm:spPr/>
      <dgm:t>
        <a:bodyPr/>
        <a:lstStyle/>
        <a:p>
          <a:endParaRPr lang="en-IN"/>
        </a:p>
      </dgm:t>
    </dgm:pt>
    <dgm:pt modelId="{E65EC310-01C1-44F8-B6B3-3C34EB94F843}" type="pres">
      <dgm:prSet presAssocID="{A2841DC0-C0FF-4CAD-9AEF-573AAC4E2B23}" presName="Name0" presStyleCnt="0">
        <dgm:presLayoutVars>
          <dgm:dir/>
          <dgm:resizeHandles val="exact"/>
        </dgm:presLayoutVars>
      </dgm:prSet>
      <dgm:spPr/>
    </dgm:pt>
    <dgm:pt modelId="{0D9C856C-F069-4094-A9F1-3C73759294FF}" type="pres">
      <dgm:prSet presAssocID="{CDE54476-0EF7-4926-BEBD-0AF0B9238EFE}" presName="node" presStyleLbl="node1" presStyleIdx="0" presStyleCnt="16">
        <dgm:presLayoutVars>
          <dgm:bulletEnabled val="1"/>
        </dgm:presLayoutVars>
      </dgm:prSet>
      <dgm:spPr/>
    </dgm:pt>
    <dgm:pt modelId="{BC6F0A91-7951-4D10-BD46-2B5E952F6512}" type="pres">
      <dgm:prSet presAssocID="{1212D28F-5883-4AA3-9440-6CFE0B4B08A2}" presName="sibTrans" presStyleLbl="sibTrans1D1" presStyleIdx="0" presStyleCnt="15"/>
      <dgm:spPr/>
    </dgm:pt>
    <dgm:pt modelId="{5684C01E-46E2-4877-9D33-CF6CC3CB44DB}" type="pres">
      <dgm:prSet presAssocID="{1212D28F-5883-4AA3-9440-6CFE0B4B08A2}" presName="connectorText" presStyleLbl="sibTrans1D1" presStyleIdx="0" presStyleCnt="15"/>
      <dgm:spPr/>
    </dgm:pt>
    <dgm:pt modelId="{312CB140-F1BF-4278-A256-DFB053D10E30}" type="pres">
      <dgm:prSet presAssocID="{B9C3E187-EBEE-4432-953F-94ABDD79E9C4}" presName="node" presStyleLbl="node1" presStyleIdx="1" presStyleCnt="16">
        <dgm:presLayoutVars>
          <dgm:bulletEnabled val="1"/>
        </dgm:presLayoutVars>
      </dgm:prSet>
      <dgm:spPr/>
    </dgm:pt>
    <dgm:pt modelId="{E0261951-2713-43DD-8C78-9A86312BAD0B}" type="pres">
      <dgm:prSet presAssocID="{75AEB60C-62BA-42E3-8CF4-B2D78E257EAC}" presName="sibTrans" presStyleLbl="sibTrans1D1" presStyleIdx="1" presStyleCnt="15"/>
      <dgm:spPr/>
    </dgm:pt>
    <dgm:pt modelId="{9440EC4B-FF11-4A84-BAAF-47EBDD955835}" type="pres">
      <dgm:prSet presAssocID="{75AEB60C-62BA-42E3-8CF4-B2D78E257EAC}" presName="connectorText" presStyleLbl="sibTrans1D1" presStyleIdx="1" presStyleCnt="15"/>
      <dgm:spPr/>
    </dgm:pt>
    <dgm:pt modelId="{B3D39EEE-FB1F-4CAD-BD67-2671A412262F}" type="pres">
      <dgm:prSet presAssocID="{C601B372-406A-43FC-B8C9-0DCF9FA4385F}" presName="node" presStyleLbl="node1" presStyleIdx="2" presStyleCnt="16">
        <dgm:presLayoutVars>
          <dgm:bulletEnabled val="1"/>
        </dgm:presLayoutVars>
      </dgm:prSet>
      <dgm:spPr/>
    </dgm:pt>
    <dgm:pt modelId="{9AC0536F-B40D-4200-A6B4-3B537D64CA56}" type="pres">
      <dgm:prSet presAssocID="{67ACCBEC-DC93-44FD-8BC9-24E2C53CE45B}" presName="sibTrans" presStyleLbl="sibTrans1D1" presStyleIdx="2" presStyleCnt="15"/>
      <dgm:spPr/>
    </dgm:pt>
    <dgm:pt modelId="{7B04D738-1308-408D-8184-6258BD8A2A7E}" type="pres">
      <dgm:prSet presAssocID="{67ACCBEC-DC93-44FD-8BC9-24E2C53CE45B}" presName="connectorText" presStyleLbl="sibTrans1D1" presStyleIdx="2" presStyleCnt="15"/>
      <dgm:spPr/>
    </dgm:pt>
    <dgm:pt modelId="{9FD2936D-EC20-48F2-966C-417E400C7A8C}" type="pres">
      <dgm:prSet presAssocID="{F3A8841E-B423-4930-8F83-BD91FDC2ABF9}" presName="node" presStyleLbl="node1" presStyleIdx="3" presStyleCnt="16">
        <dgm:presLayoutVars>
          <dgm:bulletEnabled val="1"/>
        </dgm:presLayoutVars>
      </dgm:prSet>
      <dgm:spPr/>
    </dgm:pt>
    <dgm:pt modelId="{A0F566CE-D7AF-4779-B76F-C0D0D6D7F027}" type="pres">
      <dgm:prSet presAssocID="{BB53CB4C-F1A7-4702-A34A-259DC675C663}" presName="sibTrans" presStyleLbl="sibTrans1D1" presStyleIdx="3" presStyleCnt="15"/>
      <dgm:spPr/>
    </dgm:pt>
    <dgm:pt modelId="{B417A838-5CFB-4423-9567-1E6FB45C3BA7}" type="pres">
      <dgm:prSet presAssocID="{BB53CB4C-F1A7-4702-A34A-259DC675C663}" presName="connectorText" presStyleLbl="sibTrans1D1" presStyleIdx="3" presStyleCnt="15"/>
      <dgm:spPr/>
    </dgm:pt>
    <dgm:pt modelId="{26BC279A-F4C8-4663-B0B9-BA380B9CCBC7}" type="pres">
      <dgm:prSet presAssocID="{2C91839E-8E11-442A-9821-6360F36BD078}" presName="node" presStyleLbl="node1" presStyleIdx="4" presStyleCnt="16">
        <dgm:presLayoutVars>
          <dgm:bulletEnabled val="1"/>
        </dgm:presLayoutVars>
      </dgm:prSet>
      <dgm:spPr/>
    </dgm:pt>
    <dgm:pt modelId="{F52A03F4-68E8-45E9-81A0-F55238B42B84}" type="pres">
      <dgm:prSet presAssocID="{324252CE-59F1-498C-BE2C-4303037DF759}" presName="sibTrans" presStyleLbl="sibTrans1D1" presStyleIdx="4" presStyleCnt="15"/>
      <dgm:spPr/>
    </dgm:pt>
    <dgm:pt modelId="{8E8DCAF2-1A39-43E8-860E-5B12B6FC7261}" type="pres">
      <dgm:prSet presAssocID="{324252CE-59F1-498C-BE2C-4303037DF759}" presName="connectorText" presStyleLbl="sibTrans1D1" presStyleIdx="4" presStyleCnt="15"/>
      <dgm:spPr/>
    </dgm:pt>
    <dgm:pt modelId="{8F5B63BF-CA8F-427B-8769-7A877D02E95E}" type="pres">
      <dgm:prSet presAssocID="{28F23E9D-15E0-462F-B4C1-85C1AA7F2D2A}" presName="node" presStyleLbl="node1" presStyleIdx="5" presStyleCnt="16">
        <dgm:presLayoutVars>
          <dgm:bulletEnabled val="1"/>
        </dgm:presLayoutVars>
      </dgm:prSet>
      <dgm:spPr/>
    </dgm:pt>
    <dgm:pt modelId="{03380125-9F28-4FF7-9713-2BCB8EF9DF9F}" type="pres">
      <dgm:prSet presAssocID="{78767410-3F57-421A-8BE2-2251A5D56874}" presName="sibTrans" presStyleLbl="sibTrans1D1" presStyleIdx="5" presStyleCnt="15"/>
      <dgm:spPr/>
    </dgm:pt>
    <dgm:pt modelId="{59252F75-DD0C-461D-8A55-9ABF8C34DA50}" type="pres">
      <dgm:prSet presAssocID="{78767410-3F57-421A-8BE2-2251A5D56874}" presName="connectorText" presStyleLbl="sibTrans1D1" presStyleIdx="5" presStyleCnt="15"/>
      <dgm:spPr/>
    </dgm:pt>
    <dgm:pt modelId="{C85B8356-C569-4914-B9E1-602BA998F35D}" type="pres">
      <dgm:prSet presAssocID="{D7F4B310-5880-4AC2-9A35-36E839CD5B05}" presName="node" presStyleLbl="node1" presStyleIdx="6" presStyleCnt="16">
        <dgm:presLayoutVars>
          <dgm:bulletEnabled val="1"/>
        </dgm:presLayoutVars>
      </dgm:prSet>
      <dgm:spPr/>
    </dgm:pt>
    <dgm:pt modelId="{EABD8C05-5B60-4E99-B8F9-28F371297A48}" type="pres">
      <dgm:prSet presAssocID="{2A92ED00-C7F5-410D-B52A-F62FB4140A20}" presName="sibTrans" presStyleLbl="sibTrans1D1" presStyleIdx="6" presStyleCnt="15"/>
      <dgm:spPr/>
    </dgm:pt>
    <dgm:pt modelId="{42036E75-2B6F-4FB0-AB74-637ADEF7DD60}" type="pres">
      <dgm:prSet presAssocID="{2A92ED00-C7F5-410D-B52A-F62FB4140A20}" presName="connectorText" presStyleLbl="sibTrans1D1" presStyleIdx="6" presStyleCnt="15"/>
      <dgm:spPr/>
    </dgm:pt>
    <dgm:pt modelId="{B5CEC28D-CD30-4BE8-BCA2-F30320625818}" type="pres">
      <dgm:prSet presAssocID="{E66FA2B1-9142-4AA5-A4CA-D45344290083}" presName="node" presStyleLbl="node1" presStyleIdx="7" presStyleCnt="16">
        <dgm:presLayoutVars>
          <dgm:bulletEnabled val="1"/>
        </dgm:presLayoutVars>
      </dgm:prSet>
      <dgm:spPr/>
    </dgm:pt>
    <dgm:pt modelId="{FEB7A45F-0D87-4AED-881B-A1FE683ADE16}" type="pres">
      <dgm:prSet presAssocID="{5D684FF2-250F-4440-9EE0-5B884BFFBF9B}" presName="sibTrans" presStyleLbl="sibTrans1D1" presStyleIdx="7" presStyleCnt="15"/>
      <dgm:spPr/>
    </dgm:pt>
    <dgm:pt modelId="{36D9EAB3-727C-4AC0-B5D9-1F9B2EEA6557}" type="pres">
      <dgm:prSet presAssocID="{5D684FF2-250F-4440-9EE0-5B884BFFBF9B}" presName="connectorText" presStyleLbl="sibTrans1D1" presStyleIdx="7" presStyleCnt="15"/>
      <dgm:spPr/>
    </dgm:pt>
    <dgm:pt modelId="{B43587B8-F339-4CE9-A35F-0E9A5539DA44}" type="pres">
      <dgm:prSet presAssocID="{E6308F55-5044-43EE-BB2C-10C7B5BBD250}" presName="node" presStyleLbl="node1" presStyleIdx="8" presStyleCnt="16">
        <dgm:presLayoutVars>
          <dgm:bulletEnabled val="1"/>
        </dgm:presLayoutVars>
      </dgm:prSet>
      <dgm:spPr/>
    </dgm:pt>
    <dgm:pt modelId="{AC1EB94E-F5B7-4756-861F-73EE7EB82403}" type="pres">
      <dgm:prSet presAssocID="{39301B56-86CC-4687-8D72-C64F9D30B56D}" presName="sibTrans" presStyleLbl="sibTrans1D1" presStyleIdx="8" presStyleCnt="15"/>
      <dgm:spPr/>
    </dgm:pt>
    <dgm:pt modelId="{C6907742-94B5-4F91-9B27-85D1158A2986}" type="pres">
      <dgm:prSet presAssocID="{39301B56-86CC-4687-8D72-C64F9D30B56D}" presName="connectorText" presStyleLbl="sibTrans1D1" presStyleIdx="8" presStyleCnt="15"/>
      <dgm:spPr/>
    </dgm:pt>
    <dgm:pt modelId="{2429E710-5739-4BAC-A05C-61118E7E1E4C}" type="pres">
      <dgm:prSet presAssocID="{3460EB38-3231-45D8-89EB-3DEF7A359DA8}" presName="node" presStyleLbl="node1" presStyleIdx="9" presStyleCnt="16">
        <dgm:presLayoutVars>
          <dgm:bulletEnabled val="1"/>
        </dgm:presLayoutVars>
      </dgm:prSet>
      <dgm:spPr/>
    </dgm:pt>
    <dgm:pt modelId="{3CF54593-0489-4B3E-94CA-465D25EBEBFC}" type="pres">
      <dgm:prSet presAssocID="{FE8FB673-EB12-4A5D-BED2-75095E9F1475}" presName="sibTrans" presStyleLbl="sibTrans1D1" presStyleIdx="9" presStyleCnt="15"/>
      <dgm:spPr/>
    </dgm:pt>
    <dgm:pt modelId="{1DE95B65-59FD-4CAE-92D5-E038A8A281C5}" type="pres">
      <dgm:prSet presAssocID="{FE8FB673-EB12-4A5D-BED2-75095E9F1475}" presName="connectorText" presStyleLbl="sibTrans1D1" presStyleIdx="9" presStyleCnt="15"/>
      <dgm:spPr/>
    </dgm:pt>
    <dgm:pt modelId="{DBA4ACF4-F3BB-46EE-9C24-EC7CBB86B1D8}" type="pres">
      <dgm:prSet presAssocID="{C4F4E617-F030-4692-BE04-7357CCA650E7}" presName="node" presStyleLbl="node1" presStyleIdx="10" presStyleCnt="16">
        <dgm:presLayoutVars>
          <dgm:bulletEnabled val="1"/>
        </dgm:presLayoutVars>
      </dgm:prSet>
      <dgm:spPr/>
    </dgm:pt>
    <dgm:pt modelId="{48AC2FBA-747A-493A-A5AB-E4E74CDC0AE5}" type="pres">
      <dgm:prSet presAssocID="{321FB4D7-4251-486F-B47B-8D965E3103F8}" presName="sibTrans" presStyleLbl="sibTrans1D1" presStyleIdx="10" presStyleCnt="15"/>
      <dgm:spPr/>
    </dgm:pt>
    <dgm:pt modelId="{57D0F2E9-A58A-4013-B596-DD5ACF78302E}" type="pres">
      <dgm:prSet presAssocID="{321FB4D7-4251-486F-B47B-8D965E3103F8}" presName="connectorText" presStyleLbl="sibTrans1D1" presStyleIdx="10" presStyleCnt="15"/>
      <dgm:spPr/>
    </dgm:pt>
    <dgm:pt modelId="{05CA7D23-AD22-4168-AA13-DC9F69CEB1C8}" type="pres">
      <dgm:prSet presAssocID="{61E57630-5E8D-4370-A234-37E9B45A01ED}" presName="node" presStyleLbl="node1" presStyleIdx="11" presStyleCnt="16">
        <dgm:presLayoutVars>
          <dgm:bulletEnabled val="1"/>
        </dgm:presLayoutVars>
      </dgm:prSet>
      <dgm:spPr/>
    </dgm:pt>
    <dgm:pt modelId="{2C79998D-6519-4BEA-8368-5E8BD4F35031}" type="pres">
      <dgm:prSet presAssocID="{B8434617-BD63-41F0-AAAB-64CD5F3B63FF}" presName="sibTrans" presStyleLbl="sibTrans1D1" presStyleIdx="11" presStyleCnt="15"/>
      <dgm:spPr/>
    </dgm:pt>
    <dgm:pt modelId="{BDAAD2FA-50F8-4389-AE09-BB14E33464FB}" type="pres">
      <dgm:prSet presAssocID="{B8434617-BD63-41F0-AAAB-64CD5F3B63FF}" presName="connectorText" presStyleLbl="sibTrans1D1" presStyleIdx="11" presStyleCnt="15"/>
      <dgm:spPr/>
    </dgm:pt>
    <dgm:pt modelId="{6DF65872-FAE3-41EE-9B5A-948A2E5FCF0C}" type="pres">
      <dgm:prSet presAssocID="{81B31795-21BC-4668-A2C3-35032A0B8078}" presName="node" presStyleLbl="node1" presStyleIdx="12" presStyleCnt="16">
        <dgm:presLayoutVars>
          <dgm:bulletEnabled val="1"/>
        </dgm:presLayoutVars>
      </dgm:prSet>
      <dgm:spPr/>
    </dgm:pt>
    <dgm:pt modelId="{A18D00E1-3C96-40E9-86BF-F6DD4215C63A}" type="pres">
      <dgm:prSet presAssocID="{5CBCA217-61AB-4CE6-8D4A-5FE15493015F}" presName="sibTrans" presStyleLbl="sibTrans1D1" presStyleIdx="12" presStyleCnt="15"/>
      <dgm:spPr/>
    </dgm:pt>
    <dgm:pt modelId="{C03D11CF-81EE-4076-BD75-9BCA2A2A2D06}" type="pres">
      <dgm:prSet presAssocID="{5CBCA217-61AB-4CE6-8D4A-5FE15493015F}" presName="connectorText" presStyleLbl="sibTrans1D1" presStyleIdx="12" presStyleCnt="15"/>
      <dgm:spPr/>
    </dgm:pt>
    <dgm:pt modelId="{A54E3B85-5B3E-4AA1-A980-0E03A43D8CE0}" type="pres">
      <dgm:prSet presAssocID="{2C2AEC61-8185-4677-9B5D-EE242AEDEE8A}" presName="node" presStyleLbl="node1" presStyleIdx="13" presStyleCnt="16">
        <dgm:presLayoutVars>
          <dgm:bulletEnabled val="1"/>
        </dgm:presLayoutVars>
      </dgm:prSet>
      <dgm:spPr/>
    </dgm:pt>
    <dgm:pt modelId="{E86E7753-4EBC-43D2-9FB3-38208C8ECB6D}" type="pres">
      <dgm:prSet presAssocID="{20536886-D5D7-40F5-A9E9-ED84EE4C6A36}" presName="sibTrans" presStyleLbl="sibTrans1D1" presStyleIdx="13" presStyleCnt="15"/>
      <dgm:spPr/>
    </dgm:pt>
    <dgm:pt modelId="{B23D2ACC-D327-44C3-9D2C-95F824A19AB0}" type="pres">
      <dgm:prSet presAssocID="{20536886-D5D7-40F5-A9E9-ED84EE4C6A36}" presName="connectorText" presStyleLbl="sibTrans1D1" presStyleIdx="13" presStyleCnt="15"/>
      <dgm:spPr/>
    </dgm:pt>
    <dgm:pt modelId="{A49D00DB-9007-4FDA-BBDE-021EBED5CD91}" type="pres">
      <dgm:prSet presAssocID="{748B26DA-36A3-49A9-8343-CD2846F9337B}" presName="node" presStyleLbl="node1" presStyleIdx="14" presStyleCnt="16">
        <dgm:presLayoutVars>
          <dgm:bulletEnabled val="1"/>
        </dgm:presLayoutVars>
      </dgm:prSet>
      <dgm:spPr/>
    </dgm:pt>
    <dgm:pt modelId="{8416C6F6-BB60-48E8-947B-BDA7B548731F}" type="pres">
      <dgm:prSet presAssocID="{311CA1E0-CD04-4ACD-9C6A-AFEB866CCCF8}" presName="sibTrans" presStyleLbl="sibTrans1D1" presStyleIdx="14" presStyleCnt="15"/>
      <dgm:spPr/>
    </dgm:pt>
    <dgm:pt modelId="{33A5F508-AE05-4A1D-A71C-17AA96187B38}" type="pres">
      <dgm:prSet presAssocID="{311CA1E0-CD04-4ACD-9C6A-AFEB866CCCF8}" presName="connectorText" presStyleLbl="sibTrans1D1" presStyleIdx="14" presStyleCnt="15"/>
      <dgm:spPr/>
    </dgm:pt>
    <dgm:pt modelId="{0A94AEE4-6FF1-462A-8B08-22346C25B7B8}" type="pres">
      <dgm:prSet presAssocID="{6E0483B4-2322-4ED9-841F-DC8D8FBCC9CA}" presName="node" presStyleLbl="node1" presStyleIdx="15" presStyleCnt="16">
        <dgm:presLayoutVars>
          <dgm:bulletEnabled val="1"/>
        </dgm:presLayoutVars>
      </dgm:prSet>
      <dgm:spPr/>
    </dgm:pt>
  </dgm:ptLst>
  <dgm:cxnLst>
    <dgm:cxn modelId="{145E2809-3432-458B-AD2A-78FECC63C462}" srcId="{E66FA2B1-9142-4AA5-A4CA-D45344290083}" destId="{801EDA97-69E1-4DF6-B864-F85CF90B6B02}" srcOrd="1" destOrd="0" parTransId="{D089EA00-5986-403C-AA77-F18E7E633415}" sibTransId="{2778B6F9-08D2-4E88-B64B-DCDA1D65F666}"/>
    <dgm:cxn modelId="{D44FF00A-1924-4E60-BB8B-6A2C11670678}" type="presOf" srcId="{7CB92450-C12D-4635-A9D2-B93171879A23}" destId="{2429E710-5739-4BAC-A05C-61118E7E1E4C}" srcOrd="0" destOrd="1" presId="urn:microsoft.com/office/officeart/2005/8/layout/bProcess3"/>
    <dgm:cxn modelId="{4AC4880E-F40A-4E8F-B6CB-7A365E31A03C}" type="presOf" srcId="{2A92ED00-C7F5-410D-B52A-F62FB4140A20}" destId="{42036E75-2B6F-4FB0-AB74-637ADEF7DD60}" srcOrd="1" destOrd="0" presId="urn:microsoft.com/office/officeart/2005/8/layout/bProcess3"/>
    <dgm:cxn modelId="{DA9B540F-BA90-43FA-A539-E50DF879A919}" type="presOf" srcId="{C601B372-406A-43FC-B8C9-0DCF9FA4385F}" destId="{B3D39EEE-FB1F-4CAD-BD67-2671A412262F}" srcOrd="0" destOrd="0" presId="urn:microsoft.com/office/officeart/2005/8/layout/bProcess3"/>
    <dgm:cxn modelId="{F0DAFF10-56F7-4E1A-801C-9892FEA8FB5A}" srcId="{A2841DC0-C0FF-4CAD-9AEF-573AAC4E2B23}" destId="{C4F4E617-F030-4692-BE04-7357CCA650E7}" srcOrd="10" destOrd="0" parTransId="{5BCA9F00-90B1-4DB3-8C8C-88DD23E29A96}" sibTransId="{321FB4D7-4251-486F-B47B-8D965E3103F8}"/>
    <dgm:cxn modelId="{3AC40914-1701-4D05-8D10-32CC02EB9515}" type="presOf" srcId="{FE8FB673-EB12-4A5D-BED2-75095E9F1475}" destId="{1DE95B65-59FD-4CAE-92D5-E038A8A281C5}" srcOrd="1" destOrd="0" presId="urn:microsoft.com/office/officeart/2005/8/layout/bProcess3"/>
    <dgm:cxn modelId="{80A8F714-2F66-4BDD-AE0C-FA4F643CBB3F}" srcId="{81B31795-21BC-4668-A2C3-35032A0B8078}" destId="{D9F4CB77-FA40-4F34-B8B9-3AA32B81B5A4}" srcOrd="0" destOrd="0" parTransId="{BCF439FB-A732-47C7-AE98-DBA5B27AFD08}" sibTransId="{500DA5F4-4203-42C7-87B0-7E4F09E1DC3E}"/>
    <dgm:cxn modelId="{5FC3BC17-22FD-4090-AFB0-AC278D0A3437}" type="presOf" srcId="{B5EABAF1-96D9-42B3-A687-0F6630FC6A22}" destId="{A49D00DB-9007-4FDA-BBDE-021EBED5CD91}" srcOrd="0" destOrd="1" presId="urn:microsoft.com/office/officeart/2005/8/layout/bProcess3"/>
    <dgm:cxn modelId="{E0449518-CDD0-4B5B-989E-2DA94EB0F89B}" type="presOf" srcId="{CDE54476-0EF7-4926-BEBD-0AF0B9238EFE}" destId="{0D9C856C-F069-4094-A9F1-3C73759294FF}" srcOrd="0" destOrd="0" presId="urn:microsoft.com/office/officeart/2005/8/layout/bProcess3"/>
    <dgm:cxn modelId="{BE11211C-A744-40BB-B0B7-3DAC7B241560}" type="presOf" srcId="{5CBCA217-61AB-4CE6-8D4A-5FE15493015F}" destId="{C03D11CF-81EE-4076-BD75-9BCA2A2A2D06}" srcOrd="1" destOrd="0" presId="urn:microsoft.com/office/officeart/2005/8/layout/bProcess3"/>
    <dgm:cxn modelId="{C900981C-9F04-4A71-9BBE-ED8D2E84F0D8}" srcId="{A2841DC0-C0FF-4CAD-9AEF-573AAC4E2B23}" destId="{3460EB38-3231-45D8-89EB-3DEF7A359DA8}" srcOrd="9" destOrd="0" parTransId="{3E8A20F3-24EC-4363-BEE8-53216F878D28}" sibTransId="{FE8FB673-EB12-4A5D-BED2-75095E9F1475}"/>
    <dgm:cxn modelId="{A2FACB1F-2FFB-44EE-8F95-36F8F20F6237}" srcId="{2C2AEC61-8185-4677-9B5D-EE242AEDEE8A}" destId="{D2D0F4C0-6C9B-4010-A246-D3BF06E2AB5D}" srcOrd="0" destOrd="0" parTransId="{2E5489B3-6D59-4BC6-BC77-20462094720F}" sibTransId="{B3DBD94B-AF31-4C22-8C37-A5A1D7F2A8D4}"/>
    <dgm:cxn modelId="{0A81FB20-C49A-4FC0-874D-2299669D4D16}" type="presOf" srcId="{321FB4D7-4251-486F-B47B-8D965E3103F8}" destId="{48AC2FBA-747A-493A-A5AB-E4E74CDC0AE5}" srcOrd="0" destOrd="0" presId="urn:microsoft.com/office/officeart/2005/8/layout/bProcess3"/>
    <dgm:cxn modelId="{8D41BF21-1760-4988-A2BB-D697F9D3E25D}" type="presOf" srcId="{07BD0970-67FA-4315-9926-2CF5B31A30AA}" destId="{C85B8356-C569-4914-B9E1-602BA998F35D}" srcOrd="0" destOrd="1" presId="urn:microsoft.com/office/officeart/2005/8/layout/bProcess3"/>
    <dgm:cxn modelId="{00E86625-0C43-445B-AB04-0A4561A5F1A9}" srcId="{3460EB38-3231-45D8-89EB-3DEF7A359DA8}" destId="{7CB92450-C12D-4635-A9D2-B93171879A23}" srcOrd="0" destOrd="0" parTransId="{F6BBC4B0-0F8F-4CFA-99E1-B12891F6ED86}" sibTransId="{A1535D7F-D292-4D1D-A232-8FE0947FF0BA}"/>
    <dgm:cxn modelId="{DEFE7428-7A11-49C8-96CA-45BED8BED564}" type="presOf" srcId="{61E57630-5E8D-4370-A234-37E9B45A01ED}" destId="{05CA7D23-AD22-4168-AA13-DC9F69CEB1C8}" srcOrd="0" destOrd="0" presId="urn:microsoft.com/office/officeart/2005/8/layout/bProcess3"/>
    <dgm:cxn modelId="{63B8222A-8A09-4FF7-83FA-EBD5D7E45E1C}" type="presOf" srcId="{20536886-D5D7-40F5-A9E9-ED84EE4C6A36}" destId="{B23D2ACC-D327-44C3-9D2C-95F824A19AB0}" srcOrd="1" destOrd="0" presId="urn:microsoft.com/office/officeart/2005/8/layout/bProcess3"/>
    <dgm:cxn modelId="{90BC532C-4900-464B-A7ED-8B300196406B}" srcId="{6E0483B4-2322-4ED9-841F-DC8D8FBCC9CA}" destId="{4618E933-64F2-4511-9C58-5DBCB826D5F4}" srcOrd="0" destOrd="0" parTransId="{0B5A1DC8-7898-4428-B1D7-E36977A79CD9}" sibTransId="{97B7B0E8-A4C3-4CD2-8737-51A99511239F}"/>
    <dgm:cxn modelId="{C0D9DA2D-1CDF-4833-B138-1313C9BF6331}" type="presOf" srcId="{A25C6B44-8A1A-4122-A680-074E67F44484}" destId="{C85B8356-C569-4914-B9E1-602BA998F35D}" srcOrd="0" destOrd="2" presId="urn:microsoft.com/office/officeart/2005/8/layout/bProcess3"/>
    <dgm:cxn modelId="{724E9D2F-0A0E-4B79-83C1-8F8CE8151F04}" srcId="{A2841DC0-C0FF-4CAD-9AEF-573AAC4E2B23}" destId="{C601B372-406A-43FC-B8C9-0DCF9FA4385F}" srcOrd="2" destOrd="0" parTransId="{D5182898-6AEE-4381-BBC0-FAF2829F5F7B}" sibTransId="{67ACCBEC-DC93-44FD-8BC9-24E2C53CE45B}"/>
    <dgm:cxn modelId="{008B5630-3A4B-4146-9550-DA5D311DCF8A}" srcId="{61E57630-5E8D-4370-A234-37E9B45A01ED}" destId="{1A314470-B16A-45D8-BF35-B069EAE3A619}" srcOrd="0" destOrd="0" parTransId="{2C2A072A-6655-4C75-93D8-82D353CF0D19}" sibTransId="{3835AF2C-81C8-4C2B-AC30-8BBBD5B22A0C}"/>
    <dgm:cxn modelId="{77B2DD34-6DDB-4C06-B752-29AF0DB9A54A}" type="presOf" srcId="{801EDA97-69E1-4DF6-B864-F85CF90B6B02}" destId="{B5CEC28D-CD30-4BE8-BCA2-F30320625818}" srcOrd="0" destOrd="2" presId="urn:microsoft.com/office/officeart/2005/8/layout/bProcess3"/>
    <dgm:cxn modelId="{386BA235-CA33-433D-A174-BBC43FF06F04}" type="presOf" srcId="{75AEB60C-62BA-42E3-8CF4-B2D78E257EAC}" destId="{9440EC4B-FF11-4A84-BAAF-47EBDD955835}" srcOrd="1" destOrd="0" presId="urn:microsoft.com/office/officeart/2005/8/layout/bProcess3"/>
    <dgm:cxn modelId="{0709373A-E308-43E0-8E0A-F7E32B50206D}" srcId="{B9C3E187-EBEE-4432-953F-94ABDD79E9C4}" destId="{E6B7F426-9EC5-4024-BB5F-1402D6B6FFA4}" srcOrd="0" destOrd="0" parTransId="{757E001F-03C5-4ACD-9FF6-81EC3C97F988}" sibTransId="{D92A95AF-3176-44A0-99F4-2CA0B292F44E}"/>
    <dgm:cxn modelId="{FCF6643A-DE5B-4312-AD6E-A808CF8A170D}" srcId="{F3A8841E-B423-4930-8F83-BD91FDC2ABF9}" destId="{DB98426E-1E28-4B5E-86F4-5043485BD7A3}" srcOrd="0" destOrd="0" parTransId="{4592237B-963F-4749-80CA-FE0F8668D264}" sibTransId="{42D8EBD2-686F-43E6-8356-BF9228CAD0A7}"/>
    <dgm:cxn modelId="{332E843A-4DD6-496D-8426-0A1814A9A810}" type="presOf" srcId="{605827B5-1A05-434B-87A8-27667A54795D}" destId="{A54E3B85-5B3E-4AA1-A980-0E03A43D8CE0}" srcOrd="0" destOrd="2" presId="urn:microsoft.com/office/officeart/2005/8/layout/bProcess3"/>
    <dgm:cxn modelId="{9E4DF73A-C560-45BC-A4A8-CC9EFC47F2D1}" type="presOf" srcId="{5D684FF2-250F-4440-9EE0-5B884BFFBF9B}" destId="{FEB7A45F-0D87-4AED-881B-A1FE683ADE16}" srcOrd="0" destOrd="0" presId="urn:microsoft.com/office/officeart/2005/8/layout/bProcess3"/>
    <dgm:cxn modelId="{BA63413B-5E18-4E08-9942-11B6C7C113FE}" type="presOf" srcId="{FE8FB673-EB12-4A5D-BED2-75095E9F1475}" destId="{3CF54593-0489-4B3E-94CA-465D25EBEBFC}" srcOrd="0" destOrd="0" presId="urn:microsoft.com/office/officeart/2005/8/layout/bProcess3"/>
    <dgm:cxn modelId="{0F1D933D-DE8F-441A-828D-2DE1110B58EC}" type="presOf" srcId="{20536886-D5D7-40F5-A9E9-ED84EE4C6A36}" destId="{E86E7753-4EBC-43D2-9FB3-38208C8ECB6D}" srcOrd="0" destOrd="0" presId="urn:microsoft.com/office/officeart/2005/8/layout/bProcess3"/>
    <dgm:cxn modelId="{7C079540-7F36-4558-A5B6-E34289183E53}" type="presOf" srcId="{BB53CB4C-F1A7-4702-A34A-259DC675C663}" destId="{B417A838-5CFB-4423-9567-1E6FB45C3BA7}" srcOrd="1" destOrd="0" presId="urn:microsoft.com/office/officeart/2005/8/layout/bProcess3"/>
    <dgm:cxn modelId="{88A0E15B-0152-416C-B3B2-C5B41820952E}" type="presOf" srcId="{DB98426E-1E28-4B5E-86F4-5043485BD7A3}" destId="{9FD2936D-EC20-48F2-966C-417E400C7A8C}" srcOrd="0" destOrd="1" presId="urn:microsoft.com/office/officeart/2005/8/layout/bProcess3"/>
    <dgm:cxn modelId="{5E830D5C-CF2C-4A19-B023-1268A2495B28}" srcId="{2C91839E-8E11-442A-9821-6360F36BD078}" destId="{56DE863B-53DE-4091-9D69-25FDE5C50D41}" srcOrd="0" destOrd="0" parTransId="{8EB933A2-F8E7-4A08-AB2F-EEBAE0A473C9}" sibTransId="{2C37008F-50C2-4C44-B15D-742B8C1FF37F}"/>
    <dgm:cxn modelId="{EDF99C5C-52B4-407A-BFD7-5EAB12DD2A3D}" type="presOf" srcId="{857550AC-EFA2-421D-82A1-80420C4BC857}" destId="{B3D39EEE-FB1F-4CAD-BD67-2671A412262F}" srcOrd="0" destOrd="1" presId="urn:microsoft.com/office/officeart/2005/8/layout/bProcess3"/>
    <dgm:cxn modelId="{91DB475E-9794-43D5-B8CD-C4069A5A4BA3}" srcId="{E6308F55-5044-43EE-BB2C-10C7B5BBD250}" destId="{B5130DAB-09EF-4DC4-81A2-5861F6183DA6}" srcOrd="1" destOrd="0" parTransId="{F69267CB-E924-461E-964C-A7113910365B}" sibTransId="{738DC4E1-B3C2-47AE-8DA5-B0F2E135D949}"/>
    <dgm:cxn modelId="{27FDAD5F-2ADD-468E-9058-39371BE37ED3}" srcId="{2C2AEC61-8185-4677-9B5D-EE242AEDEE8A}" destId="{605827B5-1A05-434B-87A8-27667A54795D}" srcOrd="1" destOrd="0" parTransId="{98189EAD-E994-4F82-A8BF-ED7F6CB07641}" sibTransId="{CF19A88F-D639-4151-914C-757BD0654A22}"/>
    <dgm:cxn modelId="{FA881B41-35B8-4093-BC73-9066492B57DA}" type="presOf" srcId="{3460EB38-3231-45D8-89EB-3DEF7A359DA8}" destId="{2429E710-5739-4BAC-A05C-61118E7E1E4C}" srcOrd="0" destOrd="0" presId="urn:microsoft.com/office/officeart/2005/8/layout/bProcess3"/>
    <dgm:cxn modelId="{6C3BE942-4694-4058-85BC-807376D8697E}" type="presOf" srcId="{A2841DC0-C0FF-4CAD-9AEF-573AAC4E2B23}" destId="{E65EC310-01C1-44F8-B6B3-3C34EB94F843}" srcOrd="0" destOrd="0" presId="urn:microsoft.com/office/officeart/2005/8/layout/bProcess3"/>
    <dgm:cxn modelId="{23ED1964-2C64-400F-9C53-8DA9C5F8D01D}" type="presOf" srcId="{67ACCBEC-DC93-44FD-8BC9-24E2C53CE45B}" destId="{7B04D738-1308-408D-8184-6258BD8A2A7E}" srcOrd="1" destOrd="0" presId="urn:microsoft.com/office/officeart/2005/8/layout/bProcess3"/>
    <dgm:cxn modelId="{68F8E266-87CD-434A-8044-9DE68E0057F5}" srcId="{CDE54476-0EF7-4926-BEBD-0AF0B9238EFE}" destId="{401ACC5B-0539-4B61-98A3-163388AD7EA2}" srcOrd="0" destOrd="0" parTransId="{9D0E9316-8ABC-4048-964D-9323A4662A08}" sibTransId="{356A8855-45A9-402C-A237-C27266AA47EC}"/>
    <dgm:cxn modelId="{2DF3FF47-BF61-4C5D-9130-1B372549DBA8}" srcId="{A2841DC0-C0FF-4CAD-9AEF-573AAC4E2B23}" destId="{28F23E9D-15E0-462F-B4C1-85C1AA7F2D2A}" srcOrd="5" destOrd="0" parTransId="{CBC1D1CC-0F85-44F2-95B6-019B4900FCFE}" sibTransId="{78767410-3F57-421A-8BE2-2251A5D56874}"/>
    <dgm:cxn modelId="{6C675048-3215-414E-929C-9FE3F980128B}" type="presOf" srcId="{311CA1E0-CD04-4ACD-9C6A-AFEB866CCCF8}" destId="{8416C6F6-BB60-48E8-947B-BDA7B548731F}" srcOrd="0" destOrd="0" presId="urn:microsoft.com/office/officeart/2005/8/layout/bProcess3"/>
    <dgm:cxn modelId="{8FAC8348-5100-4869-9FE8-D05296A61C8F}" type="presOf" srcId="{D9F4CB77-FA40-4F34-B8B9-3AA32B81B5A4}" destId="{6DF65872-FAE3-41EE-9B5A-948A2E5FCF0C}" srcOrd="0" destOrd="1" presId="urn:microsoft.com/office/officeart/2005/8/layout/bProcess3"/>
    <dgm:cxn modelId="{459EC469-69A8-43CA-B65F-2422F9B73056}" srcId="{A2841DC0-C0FF-4CAD-9AEF-573AAC4E2B23}" destId="{B9C3E187-EBEE-4432-953F-94ABDD79E9C4}" srcOrd="1" destOrd="0" parTransId="{6AC8C592-D704-4164-81C2-7835D5B8A59B}" sibTransId="{75AEB60C-62BA-42E3-8CF4-B2D78E257EAC}"/>
    <dgm:cxn modelId="{0F25646A-B398-4854-AB15-1B9B9D436C85}" type="presOf" srcId="{3E73F246-1A00-48F6-BCF5-FF1DB53BE44E}" destId="{B5CEC28D-CD30-4BE8-BCA2-F30320625818}" srcOrd="0" destOrd="1" presId="urn:microsoft.com/office/officeart/2005/8/layout/bProcess3"/>
    <dgm:cxn modelId="{45415E6B-49D3-4494-8B40-FC360C1402D8}" type="presOf" srcId="{5D684FF2-250F-4440-9EE0-5B884BFFBF9B}" destId="{36D9EAB3-727C-4AC0-B5D9-1F9B2EEA6557}" srcOrd="1" destOrd="0" presId="urn:microsoft.com/office/officeart/2005/8/layout/bProcess3"/>
    <dgm:cxn modelId="{A87E684C-9BBA-4AFD-8B63-A163EFD764AA}" type="presOf" srcId="{78767410-3F57-421A-8BE2-2251A5D56874}" destId="{59252F75-DD0C-461D-8A55-9ABF8C34DA50}" srcOrd="1" destOrd="0" presId="urn:microsoft.com/office/officeart/2005/8/layout/bProcess3"/>
    <dgm:cxn modelId="{B79A0A6D-95E0-486C-A06F-1A321655A65C}" srcId="{28F23E9D-15E0-462F-B4C1-85C1AA7F2D2A}" destId="{09B1300C-1F1A-439C-ABDF-8CF135FBB13C}" srcOrd="1" destOrd="0" parTransId="{E0C197E2-83B7-43F6-8C91-17B821E89A50}" sibTransId="{0C480D27-2822-4DC3-9EEF-31FA41B4146C}"/>
    <dgm:cxn modelId="{2051434D-E550-471E-912B-42CBC9657E5C}" type="presOf" srcId="{311CA1E0-CD04-4ACD-9C6A-AFEB866CCCF8}" destId="{33A5F508-AE05-4A1D-A71C-17AA96187B38}" srcOrd="1" destOrd="0" presId="urn:microsoft.com/office/officeart/2005/8/layout/bProcess3"/>
    <dgm:cxn modelId="{9366944E-7B19-4D7F-816A-F598DF6A23AA}" type="presOf" srcId="{E6B7F426-9EC5-4024-BB5F-1402D6B6FFA4}" destId="{312CB140-F1BF-4278-A256-DFB053D10E30}" srcOrd="0" destOrd="1" presId="urn:microsoft.com/office/officeart/2005/8/layout/bProcess3"/>
    <dgm:cxn modelId="{8C03926F-DB45-4332-B6C0-F3BE71CC77FE}" type="presOf" srcId="{2C2AEC61-8185-4677-9B5D-EE242AEDEE8A}" destId="{A54E3B85-5B3E-4AA1-A980-0E03A43D8CE0}" srcOrd="0" destOrd="0" presId="urn:microsoft.com/office/officeart/2005/8/layout/bProcess3"/>
    <dgm:cxn modelId="{4768B14F-6949-40A7-B049-F03CE86835A5}" srcId="{A2841DC0-C0FF-4CAD-9AEF-573AAC4E2B23}" destId="{E66FA2B1-9142-4AA5-A4CA-D45344290083}" srcOrd="7" destOrd="0" parTransId="{DA123D6D-1483-41D7-80C9-A309639FDD1D}" sibTransId="{5D684FF2-250F-4440-9EE0-5B884BFFBF9B}"/>
    <dgm:cxn modelId="{06278750-1CD6-4056-8653-DB2F129412BF}" type="presOf" srcId="{56DE863B-53DE-4091-9D69-25FDE5C50D41}" destId="{26BC279A-F4C8-4663-B0B9-BA380B9CCBC7}" srcOrd="0" destOrd="1" presId="urn:microsoft.com/office/officeart/2005/8/layout/bProcess3"/>
    <dgm:cxn modelId="{E95ED072-5722-445C-90FD-82C61E84597E}" type="presOf" srcId="{B8434617-BD63-41F0-AAAB-64CD5F3B63FF}" destId="{2C79998D-6519-4BEA-8368-5E8BD4F35031}" srcOrd="0" destOrd="0" presId="urn:microsoft.com/office/officeart/2005/8/layout/bProcess3"/>
    <dgm:cxn modelId="{09129E54-260B-4228-BA4B-3DBE7A8F2147}" type="presOf" srcId="{78767410-3F57-421A-8BE2-2251A5D56874}" destId="{03380125-9F28-4FF7-9713-2BCB8EF9DF9F}" srcOrd="0" destOrd="0" presId="urn:microsoft.com/office/officeart/2005/8/layout/bProcess3"/>
    <dgm:cxn modelId="{16307979-7DEA-4FD3-A246-F69B3571EC44}" type="presOf" srcId="{D7F4B310-5880-4AC2-9A35-36E839CD5B05}" destId="{C85B8356-C569-4914-B9E1-602BA998F35D}" srcOrd="0" destOrd="0" presId="urn:microsoft.com/office/officeart/2005/8/layout/bProcess3"/>
    <dgm:cxn modelId="{AB7E9559-E970-447E-87F6-20C373AF10EA}" type="presOf" srcId="{D2D0F4C0-6C9B-4010-A246-D3BF06E2AB5D}" destId="{A54E3B85-5B3E-4AA1-A980-0E03A43D8CE0}" srcOrd="0" destOrd="1" presId="urn:microsoft.com/office/officeart/2005/8/layout/bProcess3"/>
    <dgm:cxn modelId="{DF2B427A-24F2-49AF-B4FD-F6F58F86F33C}" srcId="{A2841DC0-C0FF-4CAD-9AEF-573AAC4E2B23}" destId="{F3A8841E-B423-4930-8F83-BD91FDC2ABF9}" srcOrd="3" destOrd="0" parTransId="{C615F505-E47F-487F-8D27-7DA8D2CDAD70}" sibTransId="{BB53CB4C-F1A7-4702-A34A-259DC675C663}"/>
    <dgm:cxn modelId="{B6CBDF7B-675D-426E-9A0D-3D099DE3C101}" type="presOf" srcId="{1212D28F-5883-4AA3-9440-6CFE0B4B08A2}" destId="{BC6F0A91-7951-4D10-BD46-2B5E952F6512}" srcOrd="0" destOrd="0" presId="urn:microsoft.com/office/officeart/2005/8/layout/bProcess3"/>
    <dgm:cxn modelId="{2DA2277F-5FDA-4158-A1C1-3DD785E0DEA7}" type="presOf" srcId="{324252CE-59F1-498C-BE2C-4303037DF759}" destId="{F52A03F4-68E8-45E9-81A0-F55238B42B84}" srcOrd="0" destOrd="0" presId="urn:microsoft.com/office/officeart/2005/8/layout/bProcess3"/>
    <dgm:cxn modelId="{C1209280-E329-4985-858F-514003D0AEE2}" srcId="{A2841DC0-C0FF-4CAD-9AEF-573AAC4E2B23}" destId="{6E0483B4-2322-4ED9-841F-DC8D8FBCC9CA}" srcOrd="15" destOrd="0" parTransId="{57466E33-AAE8-4BE8-88A9-88EC8110999A}" sibTransId="{41D8542C-75A3-4AA8-9275-69FD97116C1D}"/>
    <dgm:cxn modelId="{67F68281-1AD1-4185-B4E2-2889828A73CA}" srcId="{B9C3E187-EBEE-4432-953F-94ABDD79E9C4}" destId="{748CB7F7-46D9-4998-8BD6-8C5DBDE32CEC}" srcOrd="1" destOrd="0" parTransId="{B4C6DB0D-D601-4C8E-9F59-E1DEA4B13A5D}" sibTransId="{B6A9DA10-DFEF-452C-8CC0-3C3D7F00CB24}"/>
    <dgm:cxn modelId="{48BAE183-BE65-430D-82D2-A6FE1413A278}" type="presOf" srcId="{67ACCBEC-DC93-44FD-8BC9-24E2C53CE45B}" destId="{9AC0536F-B40D-4200-A6B4-3B537D64CA56}" srcOrd="0" destOrd="0" presId="urn:microsoft.com/office/officeart/2005/8/layout/bProcess3"/>
    <dgm:cxn modelId="{EBAC0584-03D0-45CD-BBBF-D4C91844C763}" srcId="{C601B372-406A-43FC-B8C9-0DCF9FA4385F}" destId="{857550AC-EFA2-421D-82A1-80420C4BC857}" srcOrd="0" destOrd="0" parTransId="{ABCBF6FA-FEDF-4C37-91FB-135F56FC5834}" sibTransId="{3790CB19-F564-450E-84A4-1F9DBDF9E9FD}"/>
    <dgm:cxn modelId="{CE33FD86-8859-44FB-A8CD-154F0794E199}" type="presOf" srcId="{D445EC81-4CC2-467D-B1C4-87DDD0D85B4E}" destId="{DBA4ACF4-F3BB-46EE-9C24-EC7CBB86B1D8}" srcOrd="0" destOrd="1" presId="urn:microsoft.com/office/officeart/2005/8/layout/bProcess3"/>
    <dgm:cxn modelId="{72D0CB87-4F54-4C54-8696-DF60DC80FDB4}" type="presOf" srcId="{C4F4E617-F030-4692-BE04-7357CCA650E7}" destId="{DBA4ACF4-F3BB-46EE-9C24-EC7CBB86B1D8}" srcOrd="0" destOrd="0" presId="urn:microsoft.com/office/officeart/2005/8/layout/bProcess3"/>
    <dgm:cxn modelId="{A4AEF68A-7C6F-493F-80D7-46BE0A51C4AD}" type="presOf" srcId="{E66FA2B1-9142-4AA5-A4CA-D45344290083}" destId="{B5CEC28D-CD30-4BE8-BCA2-F30320625818}" srcOrd="0" destOrd="0" presId="urn:microsoft.com/office/officeart/2005/8/layout/bProcess3"/>
    <dgm:cxn modelId="{03A0BF8B-CA6C-454E-8072-E6E804EAC29B}" type="presOf" srcId="{748B26DA-36A3-49A9-8343-CD2846F9337B}" destId="{A49D00DB-9007-4FDA-BBDE-021EBED5CD91}" srcOrd="0" destOrd="0" presId="urn:microsoft.com/office/officeart/2005/8/layout/bProcess3"/>
    <dgm:cxn modelId="{E693FA8B-9EED-47B6-A6DB-7271DFA5A0EF}" srcId="{A2841DC0-C0FF-4CAD-9AEF-573AAC4E2B23}" destId="{2C2AEC61-8185-4677-9B5D-EE242AEDEE8A}" srcOrd="13" destOrd="0" parTransId="{6B89CFD9-15FB-4D29-991F-6AB2FF4A702A}" sibTransId="{20536886-D5D7-40F5-A9E9-ED84EE4C6A36}"/>
    <dgm:cxn modelId="{522D0C8D-7BCB-4348-92A3-75FE248F9D04}" type="presOf" srcId="{39301B56-86CC-4687-8D72-C64F9D30B56D}" destId="{C6907742-94B5-4F91-9B27-85D1158A2986}" srcOrd="1" destOrd="0" presId="urn:microsoft.com/office/officeart/2005/8/layout/bProcess3"/>
    <dgm:cxn modelId="{5EE82792-7FAA-4996-A810-8E9271EFC9AA}" type="presOf" srcId="{2A92ED00-C7F5-410D-B52A-F62FB4140A20}" destId="{EABD8C05-5B60-4E99-B8F9-28F371297A48}" srcOrd="0" destOrd="0" presId="urn:microsoft.com/office/officeart/2005/8/layout/bProcess3"/>
    <dgm:cxn modelId="{00128492-576A-4203-A86F-53436141790B}" type="presOf" srcId="{401ACC5B-0539-4B61-98A3-163388AD7EA2}" destId="{0D9C856C-F069-4094-A9F1-3C73759294FF}" srcOrd="0" destOrd="1" presId="urn:microsoft.com/office/officeart/2005/8/layout/bProcess3"/>
    <dgm:cxn modelId="{EC8DD692-39EF-4809-B487-7AF3ABB61E89}" type="presOf" srcId="{6E0483B4-2322-4ED9-841F-DC8D8FBCC9CA}" destId="{0A94AEE4-6FF1-462A-8B08-22346C25B7B8}" srcOrd="0" destOrd="0" presId="urn:microsoft.com/office/officeart/2005/8/layout/bProcess3"/>
    <dgm:cxn modelId="{F5E01E94-2800-42D7-8DF5-C08F8DFB9875}" type="presOf" srcId="{B9C3E187-EBEE-4432-953F-94ABDD79E9C4}" destId="{312CB140-F1BF-4278-A256-DFB053D10E30}" srcOrd="0" destOrd="0" presId="urn:microsoft.com/office/officeart/2005/8/layout/bProcess3"/>
    <dgm:cxn modelId="{8DAAAC9B-BDF7-48E0-8C9D-D46A64023292}" srcId="{A2841DC0-C0FF-4CAD-9AEF-573AAC4E2B23}" destId="{CDE54476-0EF7-4926-BEBD-0AF0B9238EFE}" srcOrd="0" destOrd="0" parTransId="{A8E9E594-B215-4304-8F67-D2CCAD50A273}" sibTransId="{1212D28F-5883-4AA3-9440-6CFE0B4B08A2}"/>
    <dgm:cxn modelId="{071AF19B-6038-4B56-9401-5FA8E3C1D210}" type="presOf" srcId="{321FB4D7-4251-486F-B47B-8D965E3103F8}" destId="{57D0F2E9-A58A-4013-B596-DD5ACF78302E}" srcOrd="1" destOrd="0" presId="urn:microsoft.com/office/officeart/2005/8/layout/bProcess3"/>
    <dgm:cxn modelId="{EE7B57A1-45FB-4280-AF9C-77522FCD6975}" type="presOf" srcId="{BB53CB4C-F1A7-4702-A34A-259DC675C663}" destId="{A0F566CE-D7AF-4779-B76F-C0D0D6D7F027}" srcOrd="0" destOrd="0" presId="urn:microsoft.com/office/officeart/2005/8/layout/bProcess3"/>
    <dgm:cxn modelId="{EA74DBA1-D2FD-4760-B46A-8F0F9FEDCE9F}" type="presOf" srcId="{7117BDCD-27BB-40FA-B49B-73E61AFA897E}" destId="{DBA4ACF4-F3BB-46EE-9C24-EC7CBB86B1D8}" srcOrd="0" destOrd="2" presId="urn:microsoft.com/office/officeart/2005/8/layout/bProcess3"/>
    <dgm:cxn modelId="{D4B91EA2-F21C-4230-9725-F5A2C218ECA9}" type="presOf" srcId="{09B1300C-1F1A-439C-ABDF-8CF135FBB13C}" destId="{8F5B63BF-CA8F-427B-8769-7A877D02E95E}" srcOrd="0" destOrd="2" presId="urn:microsoft.com/office/officeart/2005/8/layout/bProcess3"/>
    <dgm:cxn modelId="{012D8AA2-7AA0-4CF6-A217-9C47A83A0570}" srcId="{D7F4B310-5880-4AC2-9A35-36E839CD5B05}" destId="{07BD0970-67FA-4315-9926-2CF5B31A30AA}" srcOrd="0" destOrd="0" parTransId="{5E4A92E2-1698-4A61-B913-A7E1B77922C3}" sibTransId="{9C6B8053-6FEC-46EB-8526-B0BEFD04BE37}"/>
    <dgm:cxn modelId="{A94F15A6-999E-4140-944C-869F9F581D6A}" srcId="{A2841DC0-C0FF-4CAD-9AEF-573AAC4E2B23}" destId="{D7F4B310-5880-4AC2-9A35-36E839CD5B05}" srcOrd="6" destOrd="0" parTransId="{30DFF160-F27F-4EB6-9DB2-0DF51DC3D191}" sibTransId="{2A92ED00-C7F5-410D-B52A-F62FB4140A20}"/>
    <dgm:cxn modelId="{328C72AE-2BA2-4111-8734-6D5C14AE52B0}" srcId="{E66FA2B1-9142-4AA5-A4CA-D45344290083}" destId="{3E73F246-1A00-48F6-BCF5-FF1DB53BE44E}" srcOrd="0" destOrd="0" parTransId="{79D10A09-1FB2-4B70-BB78-FD595B43ED97}" sibTransId="{98E21E05-1ABF-462A-8CD0-A21A9FCB2602}"/>
    <dgm:cxn modelId="{1FA7D6B8-4429-4BC1-B4ED-3B5031CF12CD}" type="presOf" srcId="{5CBCA217-61AB-4CE6-8D4A-5FE15493015F}" destId="{A18D00E1-3C96-40E9-86BF-F6DD4215C63A}" srcOrd="0" destOrd="0" presId="urn:microsoft.com/office/officeart/2005/8/layout/bProcess3"/>
    <dgm:cxn modelId="{FF6E6AB9-8457-440C-B1AE-D0C74781BDC2}" type="presOf" srcId="{654FD07C-C249-4746-B53A-21AF79040B80}" destId="{8F5B63BF-CA8F-427B-8769-7A877D02E95E}" srcOrd="0" destOrd="1" presId="urn:microsoft.com/office/officeart/2005/8/layout/bProcess3"/>
    <dgm:cxn modelId="{D6A819BA-41CD-4C3F-8174-CF24AF87D96B}" srcId="{A2841DC0-C0FF-4CAD-9AEF-573AAC4E2B23}" destId="{748B26DA-36A3-49A9-8343-CD2846F9337B}" srcOrd="14" destOrd="0" parTransId="{1894109F-7F45-458F-91FC-7794F6B70EBA}" sibTransId="{311CA1E0-CD04-4ACD-9C6A-AFEB866CCCF8}"/>
    <dgm:cxn modelId="{36A2B3BD-1308-4EAA-8D36-EC833E89F7B7}" type="presOf" srcId="{B8434617-BD63-41F0-AAAB-64CD5F3B63FF}" destId="{BDAAD2FA-50F8-4389-AE09-BB14E33464FB}" srcOrd="1" destOrd="0" presId="urn:microsoft.com/office/officeart/2005/8/layout/bProcess3"/>
    <dgm:cxn modelId="{4D42B1BE-341C-48C1-B8AE-7DC68BA0CEE8}" type="presOf" srcId="{B5130DAB-09EF-4DC4-81A2-5861F6183DA6}" destId="{B43587B8-F339-4CE9-A35F-0E9A5539DA44}" srcOrd="0" destOrd="2" presId="urn:microsoft.com/office/officeart/2005/8/layout/bProcess3"/>
    <dgm:cxn modelId="{C6953CC1-501D-47BF-8568-F16BC7B1F8E8}" type="presOf" srcId="{81B31795-21BC-4668-A2C3-35032A0B8078}" destId="{6DF65872-FAE3-41EE-9B5A-948A2E5FCF0C}" srcOrd="0" destOrd="0" presId="urn:microsoft.com/office/officeart/2005/8/layout/bProcess3"/>
    <dgm:cxn modelId="{A2A254C1-FFA5-45A7-B4BA-5BED2668E625}" type="presOf" srcId="{4618E933-64F2-4511-9C58-5DBCB826D5F4}" destId="{0A94AEE4-6FF1-462A-8B08-22346C25B7B8}" srcOrd="0" destOrd="1" presId="urn:microsoft.com/office/officeart/2005/8/layout/bProcess3"/>
    <dgm:cxn modelId="{890FB2C1-229B-414F-A765-A56F80DE2F87}" type="presOf" srcId="{75AEB60C-62BA-42E3-8CF4-B2D78E257EAC}" destId="{E0261951-2713-43DD-8C78-9A86312BAD0B}" srcOrd="0" destOrd="0" presId="urn:microsoft.com/office/officeart/2005/8/layout/bProcess3"/>
    <dgm:cxn modelId="{B12DD3C2-8205-4035-937B-0C1CDA3533B9}" srcId="{E6308F55-5044-43EE-BB2C-10C7B5BBD250}" destId="{F2DB47A8-EE8A-41F6-BCCE-8FE34587746F}" srcOrd="0" destOrd="0" parTransId="{9898A9FE-2BBF-4290-B5F6-680D93113FB0}" sibTransId="{6DCDD79F-3BDC-4B0B-8B1C-615E107432CE}"/>
    <dgm:cxn modelId="{2E56C6C3-A474-4AC7-8D1E-188E84F06A7C}" srcId="{C4F4E617-F030-4692-BE04-7357CCA650E7}" destId="{7117BDCD-27BB-40FA-B49B-73E61AFA897E}" srcOrd="1" destOrd="0" parTransId="{23FEF519-F531-4F76-9FBE-E2FFAF4450A1}" sibTransId="{1F531F83-2643-4466-BE6A-580E1C52AA30}"/>
    <dgm:cxn modelId="{73204EC7-2FB7-4E13-8798-225BEE4E94B4}" type="presOf" srcId="{F2DB47A8-EE8A-41F6-BCCE-8FE34587746F}" destId="{B43587B8-F339-4CE9-A35F-0E9A5539DA44}" srcOrd="0" destOrd="1" presId="urn:microsoft.com/office/officeart/2005/8/layout/bProcess3"/>
    <dgm:cxn modelId="{948CB5C8-7D3A-49E3-97BE-E3BC455FC8A1}" type="presOf" srcId="{28F23E9D-15E0-462F-B4C1-85C1AA7F2D2A}" destId="{8F5B63BF-CA8F-427B-8769-7A877D02E95E}" srcOrd="0" destOrd="0" presId="urn:microsoft.com/office/officeart/2005/8/layout/bProcess3"/>
    <dgm:cxn modelId="{B4B413CD-E347-418C-B4CC-C7E769FCEB9C}" type="presOf" srcId="{39301B56-86CC-4687-8D72-C64F9D30B56D}" destId="{AC1EB94E-F5B7-4756-861F-73EE7EB82403}" srcOrd="0" destOrd="0" presId="urn:microsoft.com/office/officeart/2005/8/layout/bProcess3"/>
    <dgm:cxn modelId="{1951ABCE-09E0-4B25-8252-3D94193063A6}" srcId="{C4F4E617-F030-4692-BE04-7357CCA650E7}" destId="{D445EC81-4CC2-467D-B1C4-87DDD0D85B4E}" srcOrd="0" destOrd="0" parTransId="{B2DF5A37-CB69-4F76-90FA-2B7213A029EB}" sibTransId="{AC6316BF-29AE-440D-8F2A-21CC1DB14DDF}"/>
    <dgm:cxn modelId="{7416B1D0-06D0-4B69-9174-A2FBE7A5C379}" type="presOf" srcId="{1212D28F-5883-4AA3-9440-6CFE0B4B08A2}" destId="{5684C01E-46E2-4877-9D33-CF6CC3CB44DB}" srcOrd="1" destOrd="0" presId="urn:microsoft.com/office/officeart/2005/8/layout/bProcess3"/>
    <dgm:cxn modelId="{36A366D1-D247-4CF4-B046-B1FCD2DCD15F}" type="presOf" srcId="{1A314470-B16A-45D8-BF35-B069EAE3A619}" destId="{05CA7D23-AD22-4168-AA13-DC9F69CEB1C8}" srcOrd="0" destOrd="1" presId="urn:microsoft.com/office/officeart/2005/8/layout/bProcess3"/>
    <dgm:cxn modelId="{B7C81CD3-E909-4EEB-875A-2E2F50B6B894}" srcId="{A2841DC0-C0FF-4CAD-9AEF-573AAC4E2B23}" destId="{81B31795-21BC-4668-A2C3-35032A0B8078}" srcOrd="12" destOrd="0" parTransId="{AE98A8D0-A18E-442B-8AC0-6D89B085EC35}" sibTransId="{5CBCA217-61AB-4CE6-8D4A-5FE15493015F}"/>
    <dgm:cxn modelId="{629DC2D5-C10B-43C9-BB78-7FA0E794AB38}" type="presOf" srcId="{324252CE-59F1-498C-BE2C-4303037DF759}" destId="{8E8DCAF2-1A39-43E8-860E-5B12B6FC7261}" srcOrd="1" destOrd="0" presId="urn:microsoft.com/office/officeart/2005/8/layout/bProcess3"/>
    <dgm:cxn modelId="{2824C3D8-F772-4965-8341-CDA678ACC5C0}" srcId="{A2841DC0-C0FF-4CAD-9AEF-573AAC4E2B23}" destId="{E6308F55-5044-43EE-BB2C-10C7B5BBD250}" srcOrd="8" destOrd="0" parTransId="{E1307EB9-65CA-4271-AA31-9246CB02AEB7}" sibTransId="{39301B56-86CC-4687-8D72-C64F9D30B56D}"/>
    <dgm:cxn modelId="{B73290D9-97E8-46B3-B4C6-A75C5671FEBD}" type="presOf" srcId="{748CB7F7-46D9-4998-8BD6-8C5DBDE32CEC}" destId="{312CB140-F1BF-4278-A256-DFB053D10E30}" srcOrd="0" destOrd="2" presId="urn:microsoft.com/office/officeart/2005/8/layout/bProcess3"/>
    <dgm:cxn modelId="{B71745DA-2B92-40AA-8E60-DCD6D9B9EF41}" type="presOf" srcId="{E6308F55-5044-43EE-BB2C-10C7B5BBD250}" destId="{B43587B8-F339-4CE9-A35F-0E9A5539DA44}" srcOrd="0" destOrd="0" presId="urn:microsoft.com/office/officeart/2005/8/layout/bProcess3"/>
    <dgm:cxn modelId="{E703ADE5-708E-414A-9A2B-48FC5A1967D2}" srcId="{A2841DC0-C0FF-4CAD-9AEF-573AAC4E2B23}" destId="{2C91839E-8E11-442A-9821-6360F36BD078}" srcOrd="4" destOrd="0" parTransId="{1D0BB706-E37A-42D4-B273-7A7E64201DE3}" sibTransId="{324252CE-59F1-498C-BE2C-4303037DF759}"/>
    <dgm:cxn modelId="{8B51CAEC-74CB-401E-8522-81B5F5BA144E}" srcId="{A2841DC0-C0FF-4CAD-9AEF-573AAC4E2B23}" destId="{61E57630-5E8D-4370-A234-37E9B45A01ED}" srcOrd="11" destOrd="0" parTransId="{95C48831-F1FF-46AB-92E7-E221EB315426}" sibTransId="{B8434617-BD63-41F0-AAAB-64CD5F3B63FF}"/>
    <dgm:cxn modelId="{21E494F2-D96C-48B4-8576-C3C1676EF04A}" type="presOf" srcId="{F3A8841E-B423-4930-8F83-BD91FDC2ABF9}" destId="{9FD2936D-EC20-48F2-966C-417E400C7A8C}" srcOrd="0" destOrd="0" presId="urn:microsoft.com/office/officeart/2005/8/layout/bProcess3"/>
    <dgm:cxn modelId="{29C0B3F5-99BD-4DBD-B113-A982A6394886}" srcId="{748B26DA-36A3-49A9-8343-CD2846F9337B}" destId="{B5EABAF1-96D9-42B3-A687-0F6630FC6A22}" srcOrd="0" destOrd="0" parTransId="{CFC4D647-AAF6-4DEC-ACA4-B231AA9B352F}" sibTransId="{0ED6A2DE-5671-46F5-BFAB-F6820514664F}"/>
    <dgm:cxn modelId="{153126F6-1611-4E93-8471-8DAC133D1A66}" type="presOf" srcId="{2C91839E-8E11-442A-9821-6360F36BD078}" destId="{26BC279A-F4C8-4663-B0B9-BA380B9CCBC7}" srcOrd="0" destOrd="0" presId="urn:microsoft.com/office/officeart/2005/8/layout/bProcess3"/>
    <dgm:cxn modelId="{B3C6F5F9-7427-4C8E-BDCA-2F24868BDB72}" srcId="{28F23E9D-15E0-462F-B4C1-85C1AA7F2D2A}" destId="{654FD07C-C249-4746-B53A-21AF79040B80}" srcOrd="0" destOrd="0" parTransId="{F151EE08-6D8B-48D3-9713-06BC4055D246}" sibTransId="{BD45CC33-17A6-4A03-BC19-1A8DAA630021}"/>
    <dgm:cxn modelId="{F49520FB-9701-4E1B-B2FD-2E6E8FB16AE9}" srcId="{D7F4B310-5880-4AC2-9A35-36E839CD5B05}" destId="{A25C6B44-8A1A-4122-A680-074E67F44484}" srcOrd="1" destOrd="0" parTransId="{EC157ADD-6A7F-498E-B7EF-32CD31C58887}" sibTransId="{AD6F9798-4EDA-4264-A7D3-1BB4F7E823F1}"/>
    <dgm:cxn modelId="{96F211D9-3C83-4ED0-9377-58C2A0C3ECF0}" type="presParOf" srcId="{E65EC310-01C1-44F8-B6B3-3C34EB94F843}" destId="{0D9C856C-F069-4094-A9F1-3C73759294FF}" srcOrd="0" destOrd="0" presId="urn:microsoft.com/office/officeart/2005/8/layout/bProcess3"/>
    <dgm:cxn modelId="{157815A0-6D05-41A8-A2B1-150D603053B6}" type="presParOf" srcId="{E65EC310-01C1-44F8-B6B3-3C34EB94F843}" destId="{BC6F0A91-7951-4D10-BD46-2B5E952F6512}" srcOrd="1" destOrd="0" presId="urn:microsoft.com/office/officeart/2005/8/layout/bProcess3"/>
    <dgm:cxn modelId="{9F9AEF5A-06B8-4928-AEC3-FFD19A98764C}" type="presParOf" srcId="{BC6F0A91-7951-4D10-BD46-2B5E952F6512}" destId="{5684C01E-46E2-4877-9D33-CF6CC3CB44DB}" srcOrd="0" destOrd="0" presId="urn:microsoft.com/office/officeart/2005/8/layout/bProcess3"/>
    <dgm:cxn modelId="{16119C46-3DE0-4A7C-A6AF-2403BCC01328}" type="presParOf" srcId="{E65EC310-01C1-44F8-B6B3-3C34EB94F843}" destId="{312CB140-F1BF-4278-A256-DFB053D10E30}" srcOrd="2" destOrd="0" presId="urn:microsoft.com/office/officeart/2005/8/layout/bProcess3"/>
    <dgm:cxn modelId="{B047BFE4-8855-4110-B196-946BC380381D}" type="presParOf" srcId="{E65EC310-01C1-44F8-B6B3-3C34EB94F843}" destId="{E0261951-2713-43DD-8C78-9A86312BAD0B}" srcOrd="3" destOrd="0" presId="urn:microsoft.com/office/officeart/2005/8/layout/bProcess3"/>
    <dgm:cxn modelId="{DEC5E400-1548-4285-A064-4C28555B5AB9}" type="presParOf" srcId="{E0261951-2713-43DD-8C78-9A86312BAD0B}" destId="{9440EC4B-FF11-4A84-BAAF-47EBDD955835}" srcOrd="0" destOrd="0" presId="urn:microsoft.com/office/officeart/2005/8/layout/bProcess3"/>
    <dgm:cxn modelId="{6C828940-1442-44D0-B021-981587F8D171}" type="presParOf" srcId="{E65EC310-01C1-44F8-B6B3-3C34EB94F843}" destId="{B3D39EEE-FB1F-4CAD-BD67-2671A412262F}" srcOrd="4" destOrd="0" presId="urn:microsoft.com/office/officeart/2005/8/layout/bProcess3"/>
    <dgm:cxn modelId="{1BD4CD0A-22D1-4D9B-8F4B-74F268F3EEAE}" type="presParOf" srcId="{E65EC310-01C1-44F8-B6B3-3C34EB94F843}" destId="{9AC0536F-B40D-4200-A6B4-3B537D64CA56}" srcOrd="5" destOrd="0" presId="urn:microsoft.com/office/officeart/2005/8/layout/bProcess3"/>
    <dgm:cxn modelId="{0199C957-97AB-4DC2-B3D6-DE6E175A0A7F}" type="presParOf" srcId="{9AC0536F-B40D-4200-A6B4-3B537D64CA56}" destId="{7B04D738-1308-408D-8184-6258BD8A2A7E}" srcOrd="0" destOrd="0" presId="urn:microsoft.com/office/officeart/2005/8/layout/bProcess3"/>
    <dgm:cxn modelId="{522C9B3A-BB76-4247-8E38-E280788E7130}" type="presParOf" srcId="{E65EC310-01C1-44F8-B6B3-3C34EB94F843}" destId="{9FD2936D-EC20-48F2-966C-417E400C7A8C}" srcOrd="6" destOrd="0" presId="urn:microsoft.com/office/officeart/2005/8/layout/bProcess3"/>
    <dgm:cxn modelId="{DEB96637-B8D5-4F68-8F8A-1E157FD69DE6}" type="presParOf" srcId="{E65EC310-01C1-44F8-B6B3-3C34EB94F843}" destId="{A0F566CE-D7AF-4779-B76F-C0D0D6D7F027}" srcOrd="7" destOrd="0" presId="urn:microsoft.com/office/officeart/2005/8/layout/bProcess3"/>
    <dgm:cxn modelId="{FFF506D5-C35D-4F00-92DB-1AA78376263D}" type="presParOf" srcId="{A0F566CE-D7AF-4779-B76F-C0D0D6D7F027}" destId="{B417A838-5CFB-4423-9567-1E6FB45C3BA7}" srcOrd="0" destOrd="0" presId="urn:microsoft.com/office/officeart/2005/8/layout/bProcess3"/>
    <dgm:cxn modelId="{656090C0-44B0-43A9-AACD-8D8A8641B42C}" type="presParOf" srcId="{E65EC310-01C1-44F8-B6B3-3C34EB94F843}" destId="{26BC279A-F4C8-4663-B0B9-BA380B9CCBC7}" srcOrd="8" destOrd="0" presId="urn:microsoft.com/office/officeart/2005/8/layout/bProcess3"/>
    <dgm:cxn modelId="{BB5B1DC6-4662-4048-A5C4-BC5B5A30EAFD}" type="presParOf" srcId="{E65EC310-01C1-44F8-B6B3-3C34EB94F843}" destId="{F52A03F4-68E8-45E9-81A0-F55238B42B84}" srcOrd="9" destOrd="0" presId="urn:microsoft.com/office/officeart/2005/8/layout/bProcess3"/>
    <dgm:cxn modelId="{88DD9363-379A-4572-9367-8F3599CCD9BC}" type="presParOf" srcId="{F52A03F4-68E8-45E9-81A0-F55238B42B84}" destId="{8E8DCAF2-1A39-43E8-860E-5B12B6FC7261}" srcOrd="0" destOrd="0" presId="urn:microsoft.com/office/officeart/2005/8/layout/bProcess3"/>
    <dgm:cxn modelId="{AF372817-64CA-4AB5-BD95-89A119AAC14A}" type="presParOf" srcId="{E65EC310-01C1-44F8-B6B3-3C34EB94F843}" destId="{8F5B63BF-CA8F-427B-8769-7A877D02E95E}" srcOrd="10" destOrd="0" presId="urn:microsoft.com/office/officeart/2005/8/layout/bProcess3"/>
    <dgm:cxn modelId="{A458944E-E1D3-45EA-8D8E-6E6331A0C5B6}" type="presParOf" srcId="{E65EC310-01C1-44F8-B6B3-3C34EB94F843}" destId="{03380125-9F28-4FF7-9713-2BCB8EF9DF9F}" srcOrd="11" destOrd="0" presId="urn:microsoft.com/office/officeart/2005/8/layout/bProcess3"/>
    <dgm:cxn modelId="{D24558D4-AFE2-4B52-8BD7-0930CD3883A1}" type="presParOf" srcId="{03380125-9F28-4FF7-9713-2BCB8EF9DF9F}" destId="{59252F75-DD0C-461D-8A55-9ABF8C34DA50}" srcOrd="0" destOrd="0" presId="urn:microsoft.com/office/officeart/2005/8/layout/bProcess3"/>
    <dgm:cxn modelId="{D3A16D09-B382-4B8D-AFE1-E644F11223E2}" type="presParOf" srcId="{E65EC310-01C1-44F8-B6B3-3C34EB94F843}" destId="{C85B8356-C569-4914-B9E1-602BA998F35D}" srcOrd="12" destOrd="0" presId="urn:microsoft.com/office/officeart/2005/8/layout/bProcess3"/>
    <dgm:cxn modelId="{65C84930-F8F2-42D0-8CFF-5266F8DABE16}" type="presParOf" srcId="{E65EC310-01C1-44F8-B6B3-3C34EB94F843}" destId="{EABD8C05-5B60-4E99-B8F9-28F371297A48}" srcOrd="13" destOrd="0" presId="urn:microsoft.com/office/officeart/2005/8/layout/bProcess3"/>
    <dgm:cxn modelId="{A928F6DA-0445-44B6-8EC6-E3F73DE0D235}" type="presParOf" srcId="{EABD8C05-5B60-4E99-B8F9-28F371297A48}" destId="{42036E75-2B6F-4FB0-AB74-637ADEF7DD60}" srcOrd="0" destOrd="0" presId="urn:microsoft.com/office/officeart/2005/8/layout/bProcess3"/>
    <dgm:cxn modelId="{0873D699-A0FD-4682-A0D5-EE2551EFBEF2}" type="presParOf" srcId="{E65EC310-01C1-44F8-B6B3-3C34EB94F843}" destId="{B5CEC28D-CD30-4BE8-BCA2-F30320625818}" srcOrd="14" destOrd="0" presId="urn:microsoft.com/office/officeart/2005/8/layout/bProcess3"/>
    <dgm:cxn modelId="{2C23CD57-AC5C-4F3A-82A8-7D7D825BFCC1}" type="presParOf" srcId="{E65EC310-01C1-44F8-B6B3-3C34EB94F843}" destId="{FEB7A45F-0D87-4AED-881B-A1FE683ADE16}" srcOrd="15" destOrd="0" presId="urn:microsoft.com/office/officeart/2005/8/layout/bProcess3"/>
    <dgm:cxn modelId="{2B35A54D-7865-49ED-A830-3BDB8F47F86E}" type="presParOf" srcId="{FEB7A45F-0D87-4AED-881B-A1FE683ADE16}" destId="{36D9EAB3-727C-4AC0-B5D9-1F9B2EEA6557}" srcOrd="0" destOrd="0" presId="urn:microsoft.com/office/officeart/2005/8/layout/bProcess3"/>
    <dgm:cxn modelId="{A1D8E2E1-CAE6-47D7-A68E-D7A0A832B47C}" type="presParOf" srcId="{E65EC310-01C1-44F8-B6B3-3C34EB94F843}" destId="{B43587B8-F339-4CE9-A35F-0E9A5539DA44}" srcOrd="16" destOrd="0" presId="urn:microsoft.com/office/officeart/2005/8/layout/bProcess3"/>
    <dgm:cxn modelId="{982AEEDD-358F-4DD4-AD6A-977A2F084852}" type="presParOf" srcId="{E65EC310-01C1-44F8-B6B3-3C34EB94F843}" destId="{AC1EB94E-F5B7-4756-861F-73EE7EB82403}" srcOrd="17" destOrd="0" presId="urn:microsoft.com/office/officeart/2005/8/layout/bProcess3"/>
    <dgm:cxn modelId="{19074115-D799-4F2E-AC9E-0E2A019DE8C7}" type="presParOf" srcId="{AC1EB94E-F5B7-4756-861F-73EE7EB82403}" destId="{C6907742-94B5-4F91-9B27-85D1158A2986}" srcOrd="0" destOrd="0" presId="urn:microsoft.com/office/officeart/2005/8/layout/bProcess3"/>
    <dgm:cxn modelId="{86443039-97C4-418F-BB39-9905BC46AEC1}" type="presParOf" srcId="{E65EC310-01C1-44F8-B6B3-3C34EB94F843}" destId="{2429E710-5739-4BAC-A05C-61118E7E1E4C}" srcOrd="18" destOrd="0" presId="urn:microsoft.com/office/officeart/2005/8/layout/bProcess3"/>
    <dgm:cxn modelId="{3B3DE3FF-8A56-470A-A8F6-799178BD822F}" type="presParOf" srcId="{E65EC310-01C1-44F8-B6B3-3C34EB94F843}" destId="{3CF54593-0489-4B3E-94CA-465D25EBEBFC}" srcOrd="19" destOrd="0" presId="urn:microsoft.com/office/officeart/2005/8/layout/bProcess3"/>
    <dgm:cxn modelId="{A5C8C10E-0197-4AF0-B156-8B8AAAF93438}" type="presParOf" srcId="{3CF54593-0489-4B3E-94CA-465D25EBEBFC}" destId="{1DE95B65-59FD-4CAE-92D5-E038A8A281C5}" srcOrd="0" destOrd="0" presId="urn:microsoft.com/office/officeart/2005/8/layout/bProcess3"/>
    <dgm:cxn modelId="{56CE842A-9726-4B29-92FD-9980C76BD1A8}" type="presParOf" srcId="{E65EC310-01C1-44F8-B6B3-3C34EB94F843}" destId="{DBA4ACF4-F3BB-46EE-9C24-EC7CBB86B1D8}" srcOrd="20" destOrd="0" presId="urn:microsoft.com/office/officeart/2005/8/layout/bProcess3"/>
    <dgm:cxn modelId="{2A5312F0-219C-4E07-B874-420DBCED5723}" type="presParOf" srcId="{E65EC310-01C1-44F8-B6B3-3C34EB94F843}" destId="{48AC2FBA-747A-493A-A5AB-E4E74CDC0AE5}" srcOrd="21" destOrd="0" presId="urn:microsoft.com/office/officeart/2005/8/layout/bProcess3"/>
    <dgm:cxn modelId="{1B075946-9E47-4974-8FE8-395EB2CD1329}" type="presParOf" srcId="{48AC2FBA-747A-493A-A5AB-E4E74CDC0AE5}" destId="{57D0F2E9-A58A-4013-B596-DD5ACF78302E}" srcOrd="0" destOrd="0" presId="urn:microsoft.com/office/officeart/2005/8/layout/bProcess3"/>
    <dgm:cxn modelId="{C4BF0E19-B60D-4F9B-930B-46896423A9D9}" type="presParOf" srcId="{E65EC310-01C1-44F8-B6B3-3C34EB94F843}" destId="{05CA7D23-AD22-4168-AA13-DC9F69CEB1C8}" srcOrd="22" destOrd="0" presId="urn:microsoft.com/office/officeart/2005/8/layout/bProcess3"/>
    <dgm:cxn modelId="{31E4F931-4115-46DE-8B2E-D3681D9CDC3A}" type="presParOf" srcId="{E65EC310-01C1-44F8-B6B3-3C34EB94F843}" destId="{2C79998D-6519-4BEA-8368-5E8BD4F35031}" srcOrd="23" destOrd="0" presId="urn:microsoft.com/office/officeart/2005/8/layout/bProcess3"/>
    <dgm:cxn modelId="{B789FD51-D5CC-4510-8440-3D98A648E911}" type="presParOf" srcId="{2C79998D-6519-4BEA-8368-5E8BD4F35031}" destId="{BDAAD2FA-50F8-4389-AE09-BB14E33464FB}" srcOrd="0" destOrd="0" presId="urn:microsoft.com/office/officeart/2005/8/layout/bProcess3"/>
    <dgm:cxn modelId="{F9476926-D7C1-4E80-B7F2-1ED2528B9D1A}" type="presParOf" srcId="{E65EC310-01C1-44F8-B6B3-3C34EB94F843}" destId="{6DF65872-FAE3-41EE-9B5A-948A2E5FCF0C}" srcOrd="24" destOrd="0" presId="urn:microsoft.com/office/officeart/2005/8/layout/bProcess3"/>
    <dgm:cxn modelId="{1ACD4236-C51C-479D-9EAA-7198C2CC8882}" type="presParOf" srcId="{E65EC310-01C1-44F8-B6B3-3C34EB94F843}" destId="{A18D00E1-3C96-40E9-86BF-F6DD4215C63A}" srcOrd="25" destOrd="0" presId="urn:microsoft.com/office/officeart/2005/8/layout/bProcess3"/>
    <dgm:cxn modelId="{F4EE5DAE-7031-4D4A-91E5-50E913A747FB}" type="presParOf" srcId="{A18D00E1-3C96-40E9-86BF-F6DD4215C63A}" destId="{C03D11CF-81EE-4076-BD75-9BCA2A2A2D06}" srcOrd="0" destOrd="0" presId="urn:microsoft.com/office/officeart/2005/8/layout/bProcess3"/>
    <dgm:cxn modelId="{5FEB3BD1-88F5-439E-8738-4E8FE7A23604}" type="presParOf" srcId="{E65EC310-01C1-44F8-B6B3-3C34EB94F843}" destId="{A54E3B85-5B3E-4AA1-A980-0E03A43D8CE0}" srcOrd="26" destOrd="0" presId="urn:microsoft.com/office/officeart/2005/8/layout/bProcess3"/>
    <dgm:cxn modelId="{D2818755-85FE-4265-A3B1-D185C91586C6}" type="presParOf" srcId="{E65EC310-01C1-44F8-B6B3-3C34EB94F843}" destId="{E86E7753-4EBC-43D2-9FB3-38208C8ECB6D}" srcOrd="27" destOrd="0" presId="urn:microsoft.com/office/officeart/2005/8/layout/bProcess3"/>
    <dgm:cxn modelId="{13C9414F-7F29-4AFF-8AB5-EB4F5A839B22}" type="presParOf" srcId="{E86E7753-4EBC-43D2-9FB3-38208C8ECB6D}" destId="{B23D2ACC-D327-44C3-9D2C-95F824A19AB0}" srcOrd="0" destOrd="0" presId="urn:microsoft.com/office/officeart/2005/8/layout/bProcess3"/>
    <dgm:cxn modelId="{3A5AA24D-B492-48CC-A216-44DC29F6097C}" type="presParOf" srcId="{E65EC310-01C1-44F8-B6B3-3C34EB94F843}" destId="{A49D00DB-9007-4FDA-BBDE-021EBED5CD91}" srcOrd="28" destOrd="0" presId="urn:microsoft.com/office/officeart/2005/8/layout/bProcess3"/>
    <dgm:cxn modelId="{C39A3176-73AB-437A-AF30-45B16D885BA1}" type="presParOf" srcId="{E65EC310-01C1-44F8-B6B3-3C34EB94F843}" destId="{8416C6F6-BB60-48E8-947B-BDA7B548731F}" srcOrd="29" destOrd="0" presId="urn:microsoft.com/office/officeart/2005/8/layout/bProcess3"/>
    <dgm:cxn modelId="{C26873C3-71BB-4642-BE8F-28B1F1799276}" type="presParOf" srcId="{8416C6F6-BB60-48E8-947B-BDA7B548731F}" destId="{33A5F508-AE05-4A1D-A71C-17AA96187B38}" srcOrd="0" destOrd="0" presId="urn:microsoft.com/office/officeart/2005/8/layout/bProcess3"/>
    <dgm:cxn modelId="{8434A29A-45DA-4D26-A6A6-B998EAA74780}" type="presParOf" srcId="{E65EC310-01C1-44F8-B6B3-3C34EB94F843}" destId="{0A94AEE4-6FF1-462A-8B08-22346C25B7B8}" srcOrd="30" destOrd="0" presId="urn:microsoft.com/office/officeart/2005/8/layout/bProcess3"/>
  </dgm:cxnLst>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AF09AB0-FFA9-475D-A239-DCA52AD8F13E}" type="doc">
      <dgm:prSet loTypeId="urn:microsoft.com/office/officeart/2005/8/layout/chevron2" loCatId="process" qsTypeId="urn:microsoft.com/office/officeart/2005/8/quickstyle/simple1" qsCatId="simple" csTypeId="urn:microsoft.com/office/officeart/2005/8/colors/accent1_2" csCatId="accent1" phldr="1"/>
      <dgm:spPr/>
    </dgm:pt>
    <dgm:pt modelId="{ACBBDCA4-4790-430C-A8B3-B9954A6CD6CD}">
      <dgm:prSet phldrT="[Text]" custT="1"/>
      <dgm:spPr>
        <a:solidFill>
          <a:srgbClr val="00AEEF"/>
        </a:solidFill>
      </dgm:spPr>
      <dgm:t>
        <a:bodyPr/>
        <a:lstStyle/>
        <a:p>
          <a:r>
            <a:rPr lang="en-IN" sz="700" b="1"/>
            <a:t>2001: Ideation</a:t>
          </a:r>
        </a:p>
      </dgm:t>
    </dgm:pt>
    <dgm:pt modelId="{8BA9E3EC-ED27-4FBF-8F70-6A012577A92B}" type="parTrans" cxnId="{1055219C-92F3-43E1-B52D-5E87BC10AAFD}">
      <dgm:prSet/>
      <dgm:spPr/>
      <dgm:t>
        <a:bodyPr/>
        <a:lstStyle/>
        <a:p>
          <a:endParaRPr lang="en-IN"/>
        </a:p>
      </dgm:t>
    </dgm:pt>
    <dgm:pt modelId="{156B40FF-CF0F-424D-929B-7821D1DDC798}" type="sibTrans" cxnId="{1055219C-92F3-43E1-B52D-5E87BC10AAFD}">
      <dgm:prSet/>
      <dgm:spPr/>
      <dgm:t>
        <a:bodyPr/>
        <a:lstStyle/>
        <a:p>
          <a:endParaRPr lang="en-IN"/>
        </a:p>
      </dgm:t>
    </dgm:pt>
    <dgm:pt modelId="{255F93A5-2310-4717-A252-DD5ACA3EAFAE}">
      <dgm:prSet phldrT="[Text]" custT="1"/>
      <dgm:spPr>
        <a:solidFill>
          <a:srgbClr val="00AEEF"/>
        </a:solidFill>
      </dgm:spPr>
      <dgm:t>
        <a:bodyPr/>
        <a:lstStyle/>
        <a:p>
          <a:r>
            <a:rPr lang="en-US" sz="700" b="1"/>
            <a:t>2002: Refining</a:t>
          </a:r>
          <a:endParaRPr lang="en-IN" sz="700" b="1"/>
        </a:p>
      </dgm:t>
    </dgm:pt>
    <dgm:pt modelId="{FEE16BB1-7497-4F95-898B-157B2C20EAC1}" type="parTrans" cxnId="{D08B58B7-3C3D-49BF-BC35-5325EB11A11D}">
      <dgm:prSet/>
      <dgm:spPr/>
      <dgm:t>
        <a:bodyPr/>
        <a:lstStyle/>
        <a:p>
          <a:endParaRPr lang="en-IN"/>
        </a:p>
      </dgm:t>
    </dgm:pt>
    <dgm:pt modelId="{8BD1D409-A30D-45E2-A0B4-D36DD02483F1}" type="sibTrans" cxnId="{D08B58B7-3C3D-49BF-BC35-5325EB11A11D}">
      <dgm:prSet/>
      <dgm:spPr/>
      <dgm:t>
        <a:bodyPr/>
        <a:lstStyle/>
        <a:p>
          <a:endParaRPr lang="en-IN"/>
        </a:p>
      </dgm:t>
    </dgm:pt>
    <dgm:pt modelId="{8633773E-0F0F-4544-8E79-0EA31A604849}">
      <dgm:prSet phldrT="[Text]" custT="1"/>
      <dgm:spPr>
        <a:solidFill>
          <a:srgbClr val="00AEEF"/>
        </a:solidFill>
      </dgm:spPr>
      <dgm:t>
        <a:bodyPr/>
        <a:lstStyle/>
        <a:p>
          <a:r>
            <a:rPr lang="en-US" sz="700" b="1"/>
            <a:t>2003: Secures funding</a:t>
          </a:r>
          <a:endParaRPr lang="en-IN" sz="700" b="1"/>
        </a:p>
      </dgm:t>
    </dgm:pt>
    <dgm:pt modelId="{FB184EF3-F562-4A3F-8EDE-798BD0AC2CC0}" type="parTrans" cxnId="{AED69694-1A9B-4636-B70C-FBE580CA33FC}">
      <dgm:prSet/>
      <dgm:spPr/>
      <dgm:t>
        <a:bodyPr/>
        <a:lstStyle/>
        <a:p>
          <a:endParaRPr lang="en-IN"/>
        </a:p>
      </dgm:t>
    </dgm:pt>
    <dgm:pt modelId="{A0D49B9F-2DDB-45A3-AD7E-0B07607F5895}" type="sibTrans" cxnId="{AED69694-1A9B-4636-B70C-FBE580CA33FC}">
      <dgm:prSet/>
      <dgm:spPr/>
      <dgm:t>
        <a:bodyPr/>
        <a:lstStyle/>
        <a:p>
          <a:endParaRPr lang="en-IN"/>
        </a:p>
      </dgm:t>
    </dgm:pt>
    <dgm:pt modelId="{A1185ACB-17D1-4571-9CAE-1C31D79AF58F}">
      <dgm:prSet phldrT="[Text]" custT="1"/>
      <dgm:spPr>
        <a:solidFill>
          <a:srgbClr val="00AEEF"/>
        </a:solidFill>
      </dgm:spPr>
      <dgm:t>
        <a:bodyPr/>
        <a:lstStyle/>
        <a:p>
          <a:r>
            <a:rPr lang="en-IN" sz="700" b="1"/>
            <a:t>2004: Debut Year</a:t>
          </a:r>
        </a:p>
      </dgm:t>
    </dgm:pt>
    <dgm:pt modelId="{94FFA6C8-E85F-4136-8587-676FBB377A96}" type="parTrans" cxnId="{E8665FCF-9465-4075-A00F-6A4B14D32CAE}">
      <dgm:prSet/>
      <dgm:spPr/>
      <dgm:t>
        <a:bodyPr/>
        <a:lstStyle/>
        <a:p>
          <a:endParaRPr lang="en-IN"/>
        </a:p>
      </dgm:t>
    </dgm:pt>
    <dgm:pt modelId="{89A26FE3-A238-4340-9F00-0363A6D360C7}" type="sibTrans" cxnId="{E8665FCF-9465-4075-A00F-6A4B14D32CAE}">
      <dgm:prSet/>
      <dgm:spPr/>
      <dgm:t>
        <a:bodyPr/>
        <a:lstStyle/>
        <a:p>
          <a:endParaRPr lang="en-IN"/>
        </a:p>
      </dgm:t>
    </dgm:pt>
    <dgm:pt modelId="{135741CA-CE67-4E43-B7D4-6919D8D7A3A5}">
      <dgm:prSet phldrT="[Text]" custT="1"/>
      <dgm:spPr>
        <a:solidFill>
          <a:srgbClr val="00AEEF"/>
        </a:solidFill>
      </dgm:spPr>
      <dgm:t>
        <a:bodyPr/>
        <a:lstStyle/>
        <a:p>
          <a:r>
            <a:rPr lang="en-US" sz="700" b="1"/>
            <a:t>2005: It takes two</a:t>
          </a:r>
          <a:endParaRPr lang="en-IN" sz="700" b="1"/>
        </a:p>
      </dgm:t>
    </dgm:pt>
    <dgm:pt modelId="{C2670A73-79B1-464A-8942-D4FE7A8F45B9}" type="parTrans" cxnId="{AE4FEA87-2122-466D-A79D-02061F7E9B8C}">
      <dgm:prSet/>
      <dgm:spPr/>
      <dgm:t>
        <a:bodyPr/>
        <a:lstStyle/>
        <a:p>
          <a:endParaRPr lang="en-IN"/>
        </a:p>
      </dgm:t>
    </dgm:pt>
    <dgm:pt modelId="{550D4686-C0F0-465F-8C5F-08ABDA11F769}" type="sibTrans" cxnId="{AE4FEA87-2122-466D-A79D-02061F7E9B8C}">
      <dgm:prSet/>
      <dgm:spPr/>
      <dgm:t>
        <a:bodyPr/>
        <a:lstStyle/>
        <a:p>
          <a:endParaRPr lang="en-IN"/>
        </a:p>
      </dgm:t>
    </dgm:pt>
    <dgm:pt modelId="{F4D40491-35DE-4FA0-AA7E-84274B9A5716}">
      <dgm:prSet phldrT="[Text]" custT="1"/>
      <dgm:spPr>
        <a:solidFill>
          <a:srgbClr val="00AEEF"/>
        </a:solidFill>
      </dgm:spPr>
      <dgm:t>
        <a:bodyPr/>
        <a:lstStyle/>
        <a:p>
          <a:r>
            <a:rPr lang="en-US" sz="700" b="1"/>
            <a:t>2012-13:</a:t>
          </a:r>
          <a:endParaRPr lang="en-IN" sz="700" b="1"/>
        </a:p>
      </dgm:t>
    </dgm:pt>
    <dgm:pt modelId="{7C769F36-0324-4A6C-9BF0-6C793842481B}" type="parTrans" cxnId="{4092D8A5-E646-455E-9AB3-8D17F4325744}">
      <dgm:prSet/>
      <dgm:spPr/>
      <dgm:t>
        <a:bodyPr/>
        <a:lstStyle/>
        <a:p>
          <a:endParaRPr lang="en-IN"/>
        </a:p>
      </dgm:t>
    </dgm:pt>
    <dgm:pt modelId="{82C82BD7-A9E5-4754-9BBB-5B2BA0290156}" type="sibTrans" cxnId="{4092D8A5-E646-455E-9AB3-8D17F4325744}">
      <dgm:prSet/>
      <dgm:spPr/>
      <dgm:t>
        <a:bodyPr/>
        <a:lstStyle/>
        <a:p>
          <a:endParaRPr lang="en-IN"/>
        </a:p>
      </dgm:t>
    </dgm:pt>
    <dgm:pt modelId="{D397459C-5A60-4B15-8BF8-C3F6139ED494}">
      <dgm:prSet phldrT="[Text]" custT="1"/>
      <dgm:spPr>
        <a:solidFill>
          <a:srgbClr val="00AEEF"/>
        </a:solidFill>
      </dgm:spPr>
      <dgm:t>
        <a:bodyPr/>
        <a:lstStyle/>
        <a:p>
          <a:r>
            <a:rPr lang="en-US" sz="700" b="1"/>
            <a:t>2014:</a:t>
          </a:r>
          <a:endParaRPr lang="en-IN" sz="700" b="1"/>
        </a:p>
      </dgm:t>
    </dgm:pt>
    <dgm:pt modelId="{FDEBA3BC-7A47-46DE-AC7B-E3FB9100D7D0}" type="parTrans" cxnId="{697B4794-23BD-4156-A3EE-D17050404EB6}">
      <dgm:prSet/>
      <dgm:spPr/>
      <dgm:t>
        <a:bodyPr/>
        <a:lstStyle/>
        <a:p>
          <a:endParaRPr lang="en-IN"/>
        </a:p>
      </dgm:t>
    </dgm:pt>
    <dgm:pt modelId="{B0277694-F95D-423D-9593-6AED996DB82F}" type="sibTrans" cxnId="{697B4794-23BD-4156-A3EE-D17050404EB6}">
      <dgm:prSet/>
      <dgm:spPr/>
      <dgm:t>
        <a:bodyPr/>
        <a:lstStyle/>
        <a:p>
          <a:endParaRPr lang="en-IN"/>
        </a:p>
      </dgm:t>
    </dgm:pt>
    <dgm:pt modelId="{B0C6A986-CCC8-4DFE-8662-0C16DABF64D5}">
      <dgm:prSet phldrT="[Text]"/>
      <dgm:spPr/>
      <dgm:t>
        <a:bodyPr/>
        <a:lstStyle/>
        <a:p>
          <a:r>
            <a:rPr lang="en-US"/>
            <a:t>Nick Woodman conceives the wrist strap idea for film cameras, leading to GoPro's creation.</a:t>
          </a:r>
          <a:endParaRPr lang="en-IN"/>
        </a:p>
      </dgm:t>
    </dgm:pt>
    <dgm:pt modelId="{135EA445-FE74-4317-982F-4BE6E8181801}" type="parTrans" cxnId="{A3DC681D-B084-41CC-A55E-26F42CE7B579}">
      <dgm:prSet/>
      <dgm:spPr/>
      <dgm:t>
        <a:bodyPr/>
        <a:lstStyle/>
        <a:p>
          <a:endParaRPr lang="en-IN"/>
        </a:p>
      </dgm:t>
    </dgm:pt>
    <dgm:pt modelId="{4ABAADA2-713E-4677-A95B-F1C1A2AE9D9C}" type="sibTrans" cxnId="{A3DC681D-B084-41CC-A55E-26F42CE7B579}">
      <dgm:prSet/>
      <dgm:spPr/>
      <dgm:t>
        <a:bodyPr/>
        <a:lstStyle/>
        <a:p>
          <a:endParaRPr lang="en-IN"/>
        </a:p>
      </dgm:t>
    </dgm:pt>
    <dgm:pt modelId="{3B3A58AF-A97B-4BBC-8875-87038B88E194}">
      <dgm:prSet phldrT="[Text]"/>
      <dgm:spPr/>
      <dgm:t>
        <a:bodyPr/>
        <a:lstStyle/>
        <a:p>
          <a:r>
            <a:rPr lang="en-US"/>
            <a:t>Woodman refines the idea during a surf trip, realizes need for a complete package of strap, camera, and casing.</a:t>
          </a:r>
          <a:endParaRPr lang="en-IN"/>
        </a:p>
      </dgm:t>
    </dgm:pt>
    <dgm:pt modelId="{3485A84D-E271-4402-997B-9E8DFA54EE09}" type="parTrans" cxnId="{B897ED07-8034-49B4-8C56-9096274C3317}">
      <dgm:prSet/>
      <dgm:spPr/>
      <dgm:t>
        <a:bodyPr/>
        <a:lstStyle/>
        <a:p>
          <a:endParaRPr lang="en-IN"/>
        </a:p>
      </dgm:t>
    </dgm:pt>
    <dgm:pt modelId="{1867F968-E8B2-4971-B18C-43454178F033}" type="sibTrans" cxnId="{B897ED07-8034-49B4-8C56-9096274C3317}">
      <dgm:prSet/>
      <dgm:spPr/>
      <dgm:t>
        <a:bodyPr/>
        <a:lstStyle/>
        <a:p>
          <a:endParaRPr lang="en-IN"/>
        </a:p>
      </dgm:t>
    </dgm:pt>
    <dgm:pt modelId="{CD7BED80-536A-4911-A05E-3A3F58FE25EF}">
      <dgm:prSet phldrT="[Text]"/>
      <dgm:spPr/>
      <dgm:t>
        <a:bodyPr/>
        <a:lstStyle/>
        <a:p>
          <a:r>
            <a:rPr lang="en-US"/>
            <a:t>$100,000 from father, $35,000 from mother, and $30,000 from personal savings.</a:t>
          </a:r>
          <a:endParaRPr lang="en-IN"/>
        </a:p>
      </dgm:t>
    </dgm:pt>
    <dgm:pt modelId="{8ACAE995-C554-41C2-ADD5-D9C9CB9EA3E5}" type="parTrans" cxnId="{217D3F37-F2B5-41AC-9DAE-7D45237B46E0}">
      <dgm:prSet/>
      <dgm:spPr/>
      <dgm:t>
        <a:bodyPr/>
        <a:lstStyle/>
        <a:p>
          <a:endParaRPr lang="en-IN"/>
        </a:p>
      </dgm:t>
    </dgm:pt>
    <dgm:pt modelId="{476A9931-94B8-493A-B4C1-59A5D13BFF56}" type="sibTrans" cxnId="{217D3F37-F2B5-41AC-9DAE-7D45237B46E0}">
      <dgm:prSet/>
      <dgm:spPr/>
      <dgm:t>
        <a:bodyPr/>
        <a:lstStyle/>
        <a:p>
          <a:endParaRPr lang="en-IN"/>
        </a:p>
      </dgm:t>
    </dgm:pt>
    <dgm:pt modelId="{F0A3242A-B289-4DB3-A38B-4ACA4F6A2D16}">
      <dgm:prSet phldrT="[Text]"/>
      <dgm:spPr/>
      <dgm:t>
        <a:bodyPr/>
        <a:lstStyle/>
        <a:p>
          <a:r>
            <a:rPr lang="en-US"/>
            <a:t>GoPro launches the 35mm Hero; sells $150,000 worth of products by year-end, focusing on surf and sports retailers.</a:t>
          </a:r>
          <a:endParaRPr lang="en-IN"/>
        </a:p>
      </dgm:t>
    </dgm:pt>
    <dgm:pt modelId="{02C2C66C-D7C8-4335-8785-C756626FCF53}" type="parTrans" cxnId="{02B16626-99D1-4A6E-905D-19595243DEFD}">
      <dgm:prSet/>
      <dgm:spPr/>
      <dgm:t>
        <a:bodyPr/>
        <a:lstStyle/>
        <a:p>
          <a:endParaRPr lang="en-IN"/>
        </a:p>
      </dgm:t>
    </dgm:pt>
    <dgm:pt modelId="{4D33C202-C009-4724-820B-8C6FCFA60E7B}" type="sibTrans" cxnId="{02B16626-99D1-4A6E-905D-19595243DEFD}">
      <dgm:prSet/>
      <dgm:spPr/>
      <dgm:t>
        <a:bodyPr/>
        <a:lstStyle/>
        <a:p>
          <a:endParaRPr lang="en-IN"/>
        </a:p>
      </dgm:t>
    </dgm:pt>
    <dgm:pt modelId="{D4843A14-CECF-4E3D-A1D4-003C4524ADEC}">
      <dgm:prSet phldrT="[Text]"/>
      <dgm:spPr/>
      <dgm:t>
        <a:bodyPr/>
        <a:lstStyle/>
        <a:p>
          <a:r>
            <a:rPr lang="en-US"/>
            <a:t>Hires college buddy for sales; achieves $350,000 in revenue.</a:t>
          </a:r>
          <a:endParaRPr lang="en-IN"/>
        </a:p>
      </dgm:t>
    </dgm:pt>
    <dgm:pt modelId="{68C4E582-E544-4249-AC01-4A361D553BCA}" type="parTrans" cxnId="{59C8D0A4-F045-46E7-ABF1-D828D538352A}">
      <dgm:prSet/>
      <dgm:spPr/>
      <dgm:t>
        <a:bodyPr/>
        <a:lstStyle/>
        <a:p>
          <a:endParaRPr lang="en-IN"/>
        </a:p>
      </dgm:t>
    </dgm:pt>
    <dgm:pt modelId="{F995D569-AC18-4368-909D-F079D17F1DE6}" type="sibTrans" cxnId="{59C8D0A4-F045-46E7-ABF1-D828D538352A}">
      <dgm:prSet/>
      <dgm:spPr/>
      <dgm:t>
        <a:bodyPr/>
        <a:lstStyle/>
        <a:p>
          <a:endParaRPr lang="en-IN"/>
        </a:p>
      </dgm:t>
    </dgm:pt>
    <dgm:pt modelId="{19354085-AAC9-460D-BE53-4889F43464D2}">
      <dgm:prSet phldrT="[Text]" custT="1"/>
      <dgm:spPr>
        <a:solidFill>
          <a:srgbClr val="00AEEF"/>
        </a:solidFill>
      </dgm:spPr>
      <dgm:t>
        <a:bodyPr/>
        <a:lstStyle/>
        <a:p>
          <a:r>
            <a:rPr lang="en-US" sz="700" b="1"/>
            <a:t>2010-11:</a:t>
          </a:r>
          <a:endParaRPr lang="en-IN" sz="700" b="1"/>
        </a:p>
      </dgm:t>
    </dgm:pt>
    <dgm:pt modelId="{301268ED-F2E9-44D6-A99D-92B7FEE884D0}" type="parTrans" cxnId="{23C6BDD8-1142-41C4-92C6-5BBFE5CCE99B}">
      <dgm:prSet/>
      <dgm:spPr/>
      <dgm:t>
        <a:bodyPr/>
        <a:lstStyle/>
        <a:p>
          <a:endParaRPr lang="en-IN"/>
        </a:p>
      </dgm:t>
    </dgm:pt>
    <dgm:pt modelId="{C8B611B3-A85A-44C0-A83C-8D64F3B63942}" type="sibTrans" cxnId="{23C6BDD8-1142-41C4-92C6-5BBFE5CCE99B}">
      <dgm:prSet/>
      <dgm:spPr/>
      <dgm:t>
        <a:bodyPr/>
        <a:lstStyle/>
        <a:p>
          <a:endParaRPr lang="en-IN"/>
        </a:p>
      </dgm:t>
    </dgm:pt>
    <dgm:pt modelId="{559FFD66-FFDD-412F-8669-78BB5621BD2E}">
      <dgm:prSet phldrT="[Text]"/>
      <dgm:spPr/>
      <dgm:t>
        <a:bodyPr/>
        <a:lstStyle/>
        <a:p>
          <a:r>
            <a:rPr lang="en-US"/>
            <a:t>Preferred Funding: $200MM</a:t>
          </a:r>
          <a:endParaRPr lang="en-IN"/>
        </a:p>
      </dgm:t>
    </dgm:pt>
    <dgm:pt modelId="{2AD8011E-34F7-4C02-AD13-C7844791BB3C}" type="parTrans" cxnId="{10B9E5B2-FC6E-4588-BA2A-A46F41AB3EFF}">
      <dgm:prSet/>
      <dgm:spPr/>
      <dgm:t>
        <a:bodyPr/>
        <a:lstStyle/>
        <a:p>
          <a:endParaRPr lang="en-IN"/>
        </a:p>
      </dgm:t>
    </dgm:pt>
    <dgm:pt modelId="{E31B6923-24C2-4384-9C35-2641EABD9F51}" type="sibTrans" cxnId="{10B9E5B2-FC6E-4588-BA2A-A46F41AB3EFF}">
      <dgm:prSet/>
      <dgm:spPr/>
      <dgm:t>
        <a:bodyPr/>
        <a:lstStyle/>
        <a:p>
          <a:endParaRPr lang="en-IN"/>
        </a:p>
      </dgm:t>
    </dgm:pt>
    <dgm:pt modelId="{84F780A4-5C72-4A4D-8082-88955D85AFB5}">
      <dgm:prSet phldrT="[Text]"/>
      <dgm:spPr/>
      <dgm:t>
        <a:bodyPr/>
        <a:lstStyle/>
        <a:p>
          <a:r>
            <a:rPr lang="en-US"/>
            <a:t>VC Funding- $88.21MM</a:t>
          </a:r>
          <a:endParaRPr lang="en-IN"/>
        </a:p>
      </dgm:t>
    </dgm:pt>
    <dgm:pt modelId="{01481C80-542B-4FB9-9C47-8E1BF003CF61}" type="parTrans" cxnId="{D6F1F1D1-E2B1-4CA1-9766-84A2DB29C653}">
      <dgm:prSet/>
      <dgm:spPr/>
      <dgm:t>
        <a:bodyPr/>
        <a:lstStyle/>
        <a:p>
          <a:endParaRPr lang="en-IN"/>
        </a:p>
      </dgm:t>
    </dgm:pt>
    <dgm:pt modelId="{459F13CA-2286-4299-A72E-DDD00BCCC1D3}" type="sibTrans" cxnId="{D6F1F1D1-E2B1-4CA1-9766-84A2DB29C653}">
      <dgm:prSet/>
      <dgm:spPr/>
      <dgm:t>
        <a:bodyPr/>
        <a:lstStyle/>
        <a:p>
          <a:endParaRPr lang="en-IN"/>
        </a:p>
      </dgm:t>
    </dgm:pt>
    <dgm:pt modelId="{3B21DCE5-63CD-466F-9B9E-8CC8165A30F1}">
      <dgm:prSet phldrT="[Text]" custT="1"/>
      <dgm:spPr/>
      <dgm:t>
        <a:bodyPr/>
        <a:lstStyle/>
        <a:p>
          <a:r>
            <a:rPr lang="en-US" sz="1200"/>
            <a:t>IPO- $427MM</a:t>
          </a:r>
          <a:endParaRPr lang="en-IN" sz="1200"/>
        </a:p>
      </dgm:t>
    </dgm:pt>
    <dgm:pt modelId="{C24FC6B7-37A5-449E-802C-68B0024C5502}" type="parTrans" cxnId="{A2E4B454-C7B2-4EDC-8ED4-A12F9B8BBEB5}">
      <dgm:prSet/>
      <dgm:spPr/>
      <dgm:t>
        <a:bodyPr/>
        <a:lstStyle/>
        <a:p>
          <a:endParaRPr lang="en-IN"/>
        </a:p>
      </dgm:t>
    </dgm:pt>
    <dgm:pt modelId="{AB383A83-6D44-48AE-BA8E-5F26B750A4F1}" type="sibTrans" cxnId="{A2E4B454-C7B2-4EDC-8ED4-A12F9B8BBEB5}">
      <dgm:prSet/>
      <dgm:spPr/>
      <dgm:t>
        <a:bodyPr/>
        <a:lstStyle/>
        <a:p>
          <a:endParaRPr lang="en-IN"/>
        </a:p>
      </dgm:t>
    </dgm:pt>
    <dgm:pt modelId="{C9A8B9E3-C2F0-49A9-95FC-10467BFDC4D9}" type="pres">
      <dgm:prSet presAssocID="{2AF09AB0-FFA9-475D-A239-DCA52AD8F13E}" presName="linearFlow" presStyleCnt="0">
        <dgm:presLayoutVars>
          <dgm:dir/>
          <dgm:animLvl val="lvl"/>
          <dgm:resizeHandles val="exact"/>
        </dgm:presLayoutVars>
      </dgm:prSet>
      <dgm:spPr/>
    </dgm:pt>
    <dgm:pt modelId="{72155B01-1087-4C09-A010-327259F616F7}" type="pres">
      <dgm:prSet presAssocID="{ACBBDCA4-4790-430C-A8B3-B9954A6CD6CD}" presName="composite" presStyleCnt="0"/>
      <dgm:spPr/>
    </dgm:pt>
    <dgm:pt modelId="{79E4551F-D2C6-4399-8815-76C062F3711D}" type="pres">
      <dgm:prSet presAssocID="{ACBBDCA4-4790-430C-A8B3-B9954A6CD6CD}" presName="parentText" presStyleLbl="alignNode1" presStyleIdx="0" presStyleCnt="8">
        <dgm:presLayoutVars>
          <dgm:chMax val="1"/>
          <dgm:bulletEnabled val="1"/>
        </dgm:presLayoutVars>
      </dgm:prSet>
      <dgm:spPr/>
    </dgm:pt>
    <dgm:pt modelId="{D7B3798E-5B64-4D50-999B-333B9BAD3463}" type="pres">
      <dgm:prSet presAssocID="{ACBBDCA4-4790-430C-A8B3-B9954A6CD6CD}" presName="descendantText" presStyleLbl="alignAcc1" presStyleIdx="0" presStyleCnt="8">
        <dgm:presLayoutVars>
          <dgm:bulletEnabled val="1"/>
        </dgm:presLayoutVars>
      </dgm:prSet>
      <dgm:spPr/>
    </dgm:pt>
    <dgm:pt modelId="{6AAAE927-7229-4F06-9AD7-E190958431A0}" type="pres">
      <dgm:prSet presAssocID="{156B40FF-CF0F-424D-929B-7821D1DDC798}" presName="sp" presStyleCnt="0"/>
      <dgm:spPr/>
    </dgm:pt>
    <dgm:pt modelId="{66094EED-7DAB-4147-83FE-B92B3ED78C20}" type="pres">
      <dgm:prSet presAssocID="{255F93A5-2310-4717-A252-DD5ACA3EAFAE}" presName="composite" presStyleCnt="0"/>
      <dgm:spPr/>
    </dgm:pt>
    <dgm:pt modelId="{363491D8-CCF0-4F14-9AD6-652919169768}" type="pres">
      <dgm:prSet presAssocID="{255F93A5-2310-4717-A252-DD5ACA3EAFAE}" presName="parentText" presStyleLbl="alignNode1" presStyleIdx="1" presStyleCnt="8">
        <dgm:presLayoutVars>
          <dgm:chMax val="1"/>
          <dgm:bulletEnabled val="1"/>
        </dgm:presLayoutVars>
      </dgm:prSet>
      <dgm:spPr/>
    </dgm:pt>
    <dgm:pt modelId="{4CF168E8-C281-4472-848F-284EE7EC4F8C}" type="pres">
      <dgm:prSet presAssocID="{255F93A5-2310-4717-A252-DD5ACA3EAFAE}" presName="descendantText" presStyleLbl="alignAcc1" presStyleIdx="1" presStyleCnt="8">
        <dgm:presLayoutVars>
          <dgm:bulletEnabled val="1"/>
        </dgm:presLayoutVars>
      </dgm:prSet>
      <dgm:spPr/>
    </dgm:pt>
    <dgm:pt modelId="{A7B57B2A-4DA8-485B-B881-6E9176E47E1C}" type="pres">
      <dgm:prSet presAssocID="{8BD1D409-A30D-45E2-A0B4-D36DD02483F1}" presName="sp" presStyleCnt="0"/>
      <dgm:spPr/>
    </dgm:pt>
    <dgm:pt modelId="{4695D4BC-5530-4C7D-BCED-3569D6E3F9B9}" type="pres">
      <dgm:prSet presAssocID="{8633773E-0F0F-4544-8E79-0EA31A604849}" presName="composite" presStyleCnt="0"/>
      <dgm:spPr/>
    </dgm:pt>
    <dgm:pt modelId="{B7983FE6-EB14-41AF-BD3D-F39AAF478CAA}" type="pres">
      <dgm:prSet presAssocID="{8633773E-0F0F-4544-8E79-0EA31A604849}" presName="parentText" presStyleLbl="alignNode1" presStyleIdx="2" presStyleCnt="8">
        <dgm:presLayoutVars>
          <dgm:chMax val="1"/>
          <dgm:bulletEnabled val="1"/>
        </dgm:presLayoutVars>
      </dgm:prSet>
      <dgm:spPr/>
    </dgm:pt>
    <dgm:pt modelId="{CC3D47C2-7F0C-4F1E-8012-1E05D9A207A2}" type="pres">
      <dgm:prSet presAssocID="{8633773E-0F0F-4544-8E79-0EA31A604849}" presName="descendantText" presStyleLbl="alignAcc1" presStyleIdx="2" presStyleCnt="8">
        <dgm:presLayoutVars>
          <dgm:bulletEnabled val="1"/>
        </dgm:presLayoutVars>
      </dgm:prSet>
      <dgm:spPr/>
    </dgm:pt>
    <dgm:pt modelId="{E8C0FA09-F913-4C05-B564-1A6F25FA3CBC}" type="pres">
      <dgm:prSet presAssocID="{A0D49B9F-2DDB-45A3-AD7E-0B07607F5895}" presName="sp" presStyleCnt="0"/>
      <dgm:spPr/>
    </dgm:pt>
    <dgm:pt modelId="{A663BFB4-80B1-45F0-8A48-87DFFB980424}" type="pres">
      <dgm:prSet presAssocID="{A1185ACB-17D1-4571-9CAE-1C31D79AF58F}" presName="composite" presStyleCnt="0"/>
      <dgm:spPr/>
    </dgm:pt>
    <dgm:pt modelId="{9D26EE2B-F52B-4D59-943E-952B82150B5F}" type="pres">
      <dgm:prSet presAssocID="{A1185ACB-17D1-4571-9CAE-1C31D79AF58F}" presName="parentText" presStyleLbl="alignNode1" presStyleIdx="3" presStyleCnt="8">
        <dgm:presLayoutVars>
          <dgm:chMax val="1"/>
          <dgm:bulletEnabled val="1"/>
        </dgm:presLayoutVars>
      </dgm:prSet>
      <dgm:spPr/>
    </dgm:pt>
    <dgm:pt modelId="{54CB806D-B105-4520-80F5-4FBE09B3DD5E}" type="pres">
      <dgm:prSet presAssocID="{A1185ACB-17D1-4571-9CAE-1C31D79AF58F}" presName="descendantText" presStyleLbl="alignAcc1" presStyleIdx="3" presStyleCnt="8">
        <dgm:presLayoutVars>
          <dgm:bulletEnabled val="1"/>
        </dgm:presLayoutVars>
      </dgm:prSet>
      <dgm:spPr/>
    </dgm:pt>
    <dgm:pt modelId="{82CBDA75-F70C-4EEC-ACB1-2C8520A195C0}" type="pres">
      <dgm:prSet presAssocID="{89A26FE3-A238-4340-9F00-0363A6D360C7}" presName="sp" presStyleCnt="0"/>
      <dgm:spPr/>
    </dgm:pt>
    <dgm:pt modelId="{3F998823-3923-4F6A-BBD1-DE3628E7F5FB}" type="pres">
      <dgm:prSet presAssocID="{135741CA-CE67-4E43-B7D4-6919D8D7A3A5}" presName="composite" presStyleCnt="0"/>
      <dgm:spPr/>
    </dgm:pt>
    <dgm:pt modelId="{3BBC224E-CB80-4ACD-854B-3CB11D4AC3D9}" type="pres">
      <dgm:prSet presAssocID="{135741CA-CE67-4E43-B7D4-6919D8D7A3A5}" presName="parentText" presStyleLbl="alignNode1" presStyleIdx="4" presStyleCnt="8">
        <dgm:presLayoutVars>
          <dgm:chMax val="1"/>
          <dgm:bulletEnabled val="1"/>
        </dgm:presLayoutVars>
      </dgm:prSet>
      <dgm:spPr/>
    </dgm:pt>
    <dgm:pt modelId="{CA77B83E-A7CE-4F2D-BED0-5E98F91755EA}" type="pres">
      <dgm:prSet presAssocID="{135741CA-CE67-4E43-B7D4-6919D8D7A3A5}" presName="descendantText" presStyleLbl="alignAcc1" presStyleIdx="4" presStyleCnt="8">
        <dgm:presLayoutVars>
          <dgm:bulletEnabled val="1"/>
        </dgm:presLayoutVars>
      </dgm:prSet>
      <dgm:spPr/>
    </dgm:pt>
    <dgm:pt modelId="{5FAB9556-2946-4032-8B38-37A07E64D153}" type="pres">
      <dgm:prSet presAssocID="{550D4686-C0F0-465F-8C5F-08ABDA11F769}" presName="sp" presStyleCnt="0"/>
      <dgm:spPr/>
    </dgm:pt>
    <dgm:pt modelId="{33EA4260-87EB-4C47-B845-CE3716F13355}" type="pres">
      <dgm:prSet presAssocID="{19354085-AAC9-460D-BE53-4889F43464D2}" presName="composite" presStyleCnt="0"/>
      <dgm:spPr/>
    </dgm:pt>
    <dgm:pt modelId="{162E9DF0-85F3-4086-A920-6E00A0C621D3}" type="pres">
      <dgm:prSet presAssocID="{19354085-AAC9-460D-BE53-4889F43464D2}" presName="parentText" presStyleLbl="alignNode1" presStyleIdx="5" presStyleCnt="8">
        <dgm:presLayoutVars>
          <dgm:chMax val="1"/>
          <dgm:bulletEnabled val="1"/>
        </dgm:presLayoutVars>
      </dgm:prSet>
      <dgm:spPr/>
    </dgm:pt>
    <dgm:pt modelId="{31EBB0E7-DE03-4317-B5D2-23A26B18BAB5}" type="pres">
      <dgm:prSet presAssocID="{19354085-AAC9-460D-BE53-4889F43464D2}" presName="descendantText" presStyleLbl="alignAcc1" presStyleIdx="5" presStyleCnt="8">
        <dgm:presLayoutVars>
          <dgm:bulletEnabled val="1"/>
        </dgm:presLayoutVars>
      </dgm:prSet>
      <dgm:spPr/>
    </dgm:pt>
    <dgm:pt modelId="{CBD4CE81-F1B1-4B15-AA89-B858A5515ED5}" type="pres">
      <dgm:prSet presAssocID="{C8B611B3-A85A-44C0-A83C-8D64F3B63942}" presName="sp" presStyleCnt="0"/>
      <dgm:spPr/>
    </dgm:pt>
    <dgm:pt modelId="{F9877E1D-0F29-4C8F-B0A9-7D22862AE0E3}" type="pres">
      <dgm:prSet presAssocID="{F4D40491-35DE-4FA0-AA7E-84274B9A5716}" presName="composite" presStyleCnt="0"/>
      <dgm:spPr/>
    </dgm:pt>
    <dgm:pt modelId="{193B6FAC-FA95-4FA1-8C5B-46F12A32BDED}" type="pres">
      <dgm:prSet presAssocID="{F4D40491-35DE-4FA0-AA7E-84274B9A5716}" presName="parentText" presStyleLbl="alignNode1" presStyleIdx="6" presStyleCnt="8">
        <dgm:presLayoutVars>
          <dgm:chMax val="1"/>
          <dgm:bulletEnabled val="1"/>
        </dgm:presLayoutVars>
      </dgm:prSet>
      <dgm:spPr/>
    </dgm:pt>
    <dgm:pt modelId="{B512DAEE-8E28-43DA-81BB-25AB085903FC}" type="pres">
      <dgm:prSet presAssocID="{F4D40491-35DE-4FA0-AA7E-84274B9A5716}" presName="descendantText" presStyleLbl="alignAcc1" presStyleIdx="6" presStyleCnt="8">
        <dgm:presLayoutVars>
          <dgm:bulletEnabled val="1"/>
        </dgm:presLayoutVars>
      </dgm:prSet>
      <dgm:spPr/>
    </dgm:pt>
    <dgm:pt modelId="{5D679557-4DD5-487C-A3A1-61F2221D959C}" type="pres">
      <dgm:prSet presAssocID="{82C82BD7-A9E5-4754-9BBB-5B2BA0290156}" presName="sp" presStyleCnt="0"/>
      <dgm:spPr/>
    </dgm:pt>
    <dgm:pt modelId="{9A2072DC-552C-482D-A59C-869A7189CA90}" type="pres">
      <dgm:prSet presAssocID="{D397459C-5A60-4B15-8BF8-C3F6139ED494}" presName="composite" presStyleCnt="0"/>
      <dgm:spPr/>
    </dgm:pt>
    <dgm:pt modelId="{16483086-BE1B-4959-A2C7-EFF8F1ABE9D0}" type="pres">
      <dgm:prSet presAssocID="{D397459C-5A60-4B15-8BF8-C3F6139ED494}" presName="parentText" presStyleLbl="alignNode1" presStyleIdx="7" presStyleCnt="8">
        <dgm:presLayoutVars>
          <dgm:chMax val="1"/>
          <dgm:bulletEnabled val="1"/>
        </dgm:presLayoutVars>
      </dgm:prSet>
      <dgm:spPr/>
    </dgm:pt>
    <dgm:pt modelId="{328DF14F-1041-4CF6-A861-120546E49CEF}" type="pres">
      <dgm:prSet presAssocID="{D397459C-5A60-4B15-8BF8-C3F6139ED494}" presName="descendantText" presStyleLbl="alignAcc1" presStyleIdx="7" presStyleCnt="8">
        <dgm:presLayoutVars>
          <dgm:bulletEnabled val="1"/>
        </dgm:presLayoutVars>
      </dgm:prSet>
      <dgm:spPr/>
    </dgm:pt>
  </dgm:ptLst>
  <dgm:cxnLst>
    <dgm:cxn modelId="{B897ED07-8034-49B4-8C56-9096274C3317}" srcId="{255F93A5-2310-4717-A252-DD5ACA3EAFAE}" destId="{3B3A58AF-A97B-4BBC-8875-87038B88E194}" srcOrd="0" destOrd="0" parTransId="{3485A84D-E271-4402-997B-9E8DFA54EE09}" sibTransId="{1867F968-E8B2-4971-B18C-43454178F033}"/>
    <dgm:cxn modelId="{90720C11-557D-4C72-9A9D-4E5D035EE2A7}" type="presOf" srcId="{135741CA-CE67-4E43-B7D4-6919D8D7A3A5}" destId="{3BBC224E-CB80-4ACD-854B-3CB11D4AC3D9}" srcOrd="0" destOrd="0" presId="urn:microsoft.com/office/officeart/2005/8/layout/chevron2"/>
    <dgm:cxn modelId="{5261FF14-AD21-4262-981B-D358C080751E}" type="presOf" srcId="{19354085-AAC9-460D-BE53-4889F43464D2}" destId="{162E9DF0-85F3-4086-A920-6E00A0C621D3}" srcOrd="0" destOrd="0" presId="urn:microsoft.com/office/officeart/2005/8/layout/chevron2"/>
    <dgm:cxn modelId="{A3DC681D-B084-41CC-A55E-26F42CE7B579}" srcId="{ACBBDCA4-4790-430C-A8B3-B9954A6CD6CD}" destId="{B0C6A986-CCC8-4DFE-8662-0C16DABF64D5}" srcOrd="0" destOrd="0" parTransId="{135EA445-FE74-4317-982F-4BE6E8181801}" sibTransId="{4ABAADA2-713E-4677-A95B-F1C1A2AE9D9C}"/>
    <dgm:cxn modelId="{02B16626-99D1-4A6E-905D-19595243DEFD}" srcId="{A1185ACB-17D1-4571-9CAE-1C31D79AF58F}" destId="{F0A3242A-B289-4DB3-A38B-4ACA4F6A2D16}" srcOrd="0" destOrd="0" parTransId="{02C2C66C-D7C8-4335-8785-C756626FCF53}" sibTransId="{4D33C202-C009-4724-820B-8C6FCFA60E7B}"/>
    <dgm:cxn modelId="{47316926-EB89-4670-A693-6C677096DA61}" type="presOf" srcId="{255F93A5-2310-4717-A252-DD5ACA3EAFAE}" destId="{363491D8-CCF0-4F14-9AD6-652919169768}" srcOrd="0" destOrd="0" presId="urn:microsoft.com/office/officeart/2005/8/layout/chevron2"/>
    <dgm:cxn modelId="{217D3F37-F2B5-41AC-9DAE-7D45237B46E0}" srcId="{8633773E-0F0F-4544-8E79-0EA31A604849}" destId="{CD7BED80-536A-4911-A05E-3A3F58FE25EF}" srcOrd="0" destOrd="0" parTransId="{8ACAE995-C554-41C2-ADD5-D9C9CB9EA3E5}" sibTransId="{476A9931-94B8-493A-B4C1-59A5D13BFF56}"/>
    <dgm:cxn modelId="{071AE746-1B19-402C-95EC-F9F44AE9B295}" type="presOf" srcId="{3B21DCE5-63CD-466F-9B9E-8CC8165A30F1}" destId="{328DF14F-1041-4CF6-A861-120546E49CEF}" srcOrd="0" destOrd="0" presId="urn:microsoft.com/office/officeart/2005/8/layout/chevron2"/>
    <dgm:cxn modelId="{C7942748-A2F6-44F5-98A3-6B9D0E179E54}" type="presOf" srcId="{F4D40491-35DE-4FA0-AA7E-84274B9A5716}" destId="{193B6FAC-FA95-4FA1-8C5B-46F12A32BDED}" srcOrd="0" destOrd="0" presId="urn:microsoft.com/office/officeart/2005/8/layout/chevron2"/>
    <dgm:cxn modelId="{C3B9BC6B-4316-4E01-A6F6-19C1274A3E5B}" type="presOf" srcId="{ACBBDCA4-4790-430C-A8B3-B9954A6CD6CD}" destId="{79E4551F-D2C6-4399-8815-76C062F3711D}" srcOrd="0" destOrd="0" presId="urn:microsoft.com/office/officeart/2005/8/layout/chevron2"/>
    <dgm:cxn modelId="{104C954D-408A-47FB-9401-2060F7F57FFE}" type="presOf" srcId="{3B3A58AF-A97B-4BBC-8875-87038B88E194}" destId="{4CF168E8-C281-4472-848F-284EE7EC4F8C}" srcOrd="0" destOrd="0" presId="urn:microsoft.com/office/officeart/2005/8/layout/chevron2"/>
    <dgm:cxn modelId="{4571E773-6E2A-4E4D-B80C-5015CB083C13}" type="presOf" srcId="{F0A3242A-B289-4DB3-A38B-4ACA4F6A2D16}" destId="{54CB806D-B105-4520-80F5-4FBE09B3DD5E}" srcOrd="0" destOrd="0" presId="urn:microsoft.com/office/officeart/2005/8/layout/chevron2"/>
    <dgm:cxn modelId="{3C486954-8615-4FE1-8191-E9B3F0D1093E}" type="presOf" srcId="{559FFD66-FFDD-412F-8669-78BB5621BD2E}" destId="{B512DAEE-8E28-43DA-81BB-25AB085903FC}" srcOrd="0" destOrd="0" presId="urn:microsoft.com/office/officeart/2005/8/layout/chevron2"/>
    <dgm:cxn modelId="{A2E4B454-C7B2-4EDC-8ED4-A12F9B8BBEB5}" srcId="{D397459C-5A60-4B15-8BF8-C3F6139ED494}" destId="{3B21DCE5-63CD-466F-9B9E-8CC8165A30F1}" srcOrd="0" destOrd="0" parTransId="{C24FC6B7-37A5-449E-802C-68B0024C5502}" sibTransId="{AB383A83-6D44-48AE-BA8E-5F26B750A4F1}"/>
    <dgm:cxn modelId="{FB5C4557-E95B-41A5-A11C-FF99D445361B}" type="presOf" srcId="{D397459C-5A60-4B15-8BF8-C3F6139ED494}" destId="{16483086-BE1B-4959-A2C7-EFF8F1ABE9D0}" srcOrd="0" destOrd="0" presId="urn:microsoft.com/office/officeart/2005/8/layout/chevron2"/>
    <dgm:cxn modelId="{6AA3CF59-581C-4F5B-8CD0-46EE62255485}" type="presOf" srcId="{8633773E-0F0F-4544-8E79-0EA31A604849}" destId="{B7983FE6-EB14-41AF-BD3D-F39AAF478CAA}" srcOrd="0" destOrd="0" presId="urn:microsoft.com/office/officeart/2005/8/layout/chevron2"/>
    <dgm:cxn modelId="{40815283-15D0-49B9-BE05-43FAEFFD7476}" type="presOf" srcId="{B0C6A986-CCC8-4DFE-8662-0C16DABF64D5}" destId="{D7B3798E-5B64-4D50-999B-333B9BAD3463}" srcOrd="0" destOrd="0" presId="urn:microsoft.com/office/officeart/2005/8/layout/chevron2"/>
    <dgm:cxn modelId="{AE4FEA87-2122-466D-A79D-02061F7E9B8C}" srcId="{2AF09AB0-FFA9-475D-A239-DCA52AD8F13E}" destId="{135741CA-CE67-4E43-B7D4-6919D8D7A3A5}" srcOrd="4" destOrd="0" parTransId="{C2670A73-79B1-464A-8942-D4FE7A8F45B9}" sibTransId="{550D4686-C0F0-465F-8C5F-08ABDA11F769}"/>
    <dgm:cxn modelId="{697B4794-23BD-4156-A3EE-D17050404EB6}" srcId="{2AF09AB0-FFA9-475D-A239-DCA52AD8F13E}" destId="{D397459C-5A60-4B15-8BF8-C3F6139ED494}" srcOrd="7" destOrd="0" parTransId="{FDEBA3BC-7A47-46DE-AC7B-E3FB9100D7D0}" sibTransId="{B0277694-F95D-423D-9593-6AED996DB82F}"/>
    <dgm:cxn modelId="{AED69694-1A9B-4636-B70C-FBE580CA33FC}" srcId="{2AF09AB0-FFA9-475D-A239-DCA52AD8F13E}" destId="{8633773E-0F0F-4544-8E79-0EA31A604849}" srcOrd="2" destOrd="0" parTransId="{FB184EF3-F562-4A3F-8EDE-798BD0AC2CC0}" sibTransId="{A0D49B9F-2DDB-45A3-AD7E-0B07607F5895}"/>
    <dgm:cxn modelId="{1055219C-92F3-43E1-B52D-5E87BC10AAFD}" srcId="{2AF09AB0-FFA9-475D-A239-DCA52AD8F13E}" destId="{ACBBDCA4-4790-430C-A8B3-B9954A6CD6CD}" srcOrd="0" destOrd="0" parTransId="{8BA9E3EC-ED27-4FBF-8F70-6A012577A92B}" sibTransId="{156B40FF-CF0F-424D-929B-7821D1DDC798}"/>
    <dgm:cxn modelId="{59C8D0A4-F045-46E7-ABF1-D828D538352A}" srcId="{135741CA-CE67-4E43-B7D4-6919D8D7A3A5}" destId="{D4843A14-CECF-4E3D-A1D4-003C4524ADEC}" srcOrd="0" destOrd="0" parTransId="{68C4E582-E544-4249-AC01-4A361D553BCA}" sibTransId="{F995D569-AC18-4368-909D-F079D17F1DE6}"/>
    <dgm:cxn modelId="{4092D8A5-E646-455E-9AB3-8D17F4325744}" srcId="{2AF09AB0-FFA9-475D-A239-DCA52AD8F13E}" destId="{F4D40491-35DE-4FA0-AA7E-84274B9A5716}" srcOrd="6" destOrd="0" parTransId="{7C769F36-0324-4A6C-9BF0-6C793842481B}" sibTransId="{82C82BD7-A9E5-4754-9BBB-5B2BA0290156}"/>
    <dgm:cxn modelId="{A575DDA6-F131-4CDA-8992-5007CFE72765}" type="presOf" srcId="{D4843A14-CECF-4E3D-A1D4-003C4524ADEC}" destId="{CA77B83E-A7CE-4F2D-BED0-5E98F91755EA}" srcOrd="0" destOrd="0" presId="urn:microsoft.com/office/officeart/2005/8/layout/chevron2"/>
    <dgm:cxn modelId="{95DD5FAB-6949-405B-A6DC-6055A3563D99}" type="presOf" srcId="{2AF09AB0-FFA9-475D-A239-DCA52AD8F13E}" destId="{C9A8B9E3-C2F0-49A9-95FC-10467BFDC4D9}" srcOrd="0" destOrd="0" presId="urn:microsoft.com/office/officeart/2005/8/layout/chevron2"/>
    <dgm:cxn modelId="{10B9E5B2-FC6E-4588-BA2A-A46F41AB3EFF}" srcId="{F4D40491-35DE-4FA0-AA7E-84274B9A5716}" destId="{559FFD66-FFDD-412F-8669-78BB5621BD2E}" srcOrd="0" destOrd="0" parTransId="{2AD8011E-34F7-4C02-AD13-C7844791BB3C}" sibTransId="{E31B6923-24C2-4384-9C35-2641EABD9F51}"/>
    <dgm:cxn modelId="{D08B58B7-3C3D-49BF-BC35-5325EB11A11D}" srcId="{2AF09AB0-FFA9-475D-A239-DCA52AD8F13E}" destId="{255F93A5-2310-4717-A252-DD5ACA3EAFAE}" srcOrd="1" destOrd="0" parTransId="{FEE16BB1-7497-4F95-898B-157B2C20EAC1}" sibTransId="{8BD1D409-A30D-45E2-A0B4-D36DD02483F1}"/>
    <dgm:cxn modelId="{E8665FCF-9465-4075-A00F-6A4B14D32CAE}" srcId="{2AF09AB0-FFA9-475D-A239-DCA52AD8F13E}" destId="{A1185ACB-17D1-4571-9CAE-1C31D79AF58F}" srcOrd="3" destOrd="0" parTransId="{94FFA6C8-E85F-4136-8587-676FBB377A96}" sibTransId="{89A26FE3-A238-4340-9F00-0363A6D360C7}"/>
    <dgm:cxn modelId="{D6F1F1D1-E2B1-4CA1-9766-84A2DB29C653}" srcId="{19354085-AAC9-460D-BE53-4889F43464D2}" destId="{84F780A4-5C72-4A4D-8082-88955D85AFB5}" srcOrd="0" destOrd="0" parTransId="{01481C80-542B-4FB9-9C47-8E1BF003CF61}" sibTransId="{459F13CA-2286-4299-A72E-DDD00BCCC1D3}"/>
    <dgm:cxn modelId="{23C6BDD8-1142-41C4-92C6-5BBFE5CCE99B}" srcId="{2AF09AB0-FFA9-475D-A239-DCA52AD8F13E}" destId="{19354085-AAC9-460D-BE53-4889F43464D2}" srcOrd="5" destOrd="0" parTransId="{301268ED-F2E9-44D6-A99D-92B7FEE884D0}" sibTransId="{C8B611B3-A85A-44C0-A83C-8D64F3B63942}"/>
    <dgm:cxn modelId="{E504CCDB-1F87-49EF-88F5-3FACA2E410E8}" type="presOf" srcId="{84F780A4-5C72-4A4D-8082-88955D85AFB5}" destId="{31EBB0E7-DE03-4317-B5D2-23A26B18BAB5}" srcOrd="0" destOrd="0" presId="urn:microsoft.com/office/officeart/2005/8/layout/chevron2"/>
    <dgm:cxn modelId="{909FB0EC-3116-420A-B66A-233921BDBB61}" type="presOf" srcId="{A1185ACB-17D1-4571-9CAE-1C31D79AF58F}" destId="{9D26EE2B-F52B-4D59-943E-952B82150B5F}" srcOrd="0" destOrd="0" presId="urn:microsoft.com/office/officeart/2005/8/layout/chevron2"/>
    <dgm:cxn modelId="{A73861EF-E690-4D97-8A18-8E2FFCD9DCC9}" type="presOf" srcId="{CD7BED80-536A-4911-A05E-3A3F58FE25EF}" destId="{CC3D47C2-7F0C-4F1E-8012-1E05D9A207A2}" srcOrd="0" destOrd="0" presId="urn:microsoft.com/office/officeart/2005/8/layout/chevron2"/>
    <dgm:cxn modelId="{853F8080-BC7C-4A16-B24D-4C72B93DAF99}" type="presParOf" srcId="{C9A8B9E3-C2F0-49A9-95FC-10467BFDC4D9}" destId="{72155B01-1087-4C09-A010-327259F616F7}" srcOrd="0" destOrd="0" presId="urn:microsoft.com/office/officeart/2005/8/layout/chevron2"/>
    <dgm:cxn modelId="{BF774D79-4960-4F62-8077-BB013FB99D5E}" type="presParOf" srcId="{72155B01-1087-4C09-A010-327259F616F7}" destId="{79E4551F-D2C6-4399-8815-76C062F3711D}" srcOrd="0" destOrd="0" presId="urn:microsoft.com/office/officeart/2005/8/layout/chevron2"/>
    <dgm:cxn modelId="{37F824AB-F707-471C-BA90-CE39E74F2133}" type="presParOf" srcId="{72155B01-1087-4C09-A010-327259F616F7}" destId="{D7B3798E-5B64-4D50-999B-333B9BAD3463}" srcOrd="1" destOrd="0" presId="urn:microsoft.com/office/officeart/2005/8/layout/chevron2"/>
    <dgm:cxn modelId="{009E06E1-221A-4261-BBF5-D8790E638BBF}" type="presParOf" srcId="{C9A8B9E3-C2F0-49A9-95FC-10467BFDC4D9}" destId="{6AAAE927-7229-4F06-9AD7-E190958431A0}" srcOrd="1" destOrd="0" presId="urn:microsoft.com/office/officeart/2005/8/layout/chevron2"/>
    <dgm:cxn modelId="{C30E5136-C32D-4097-83C5-9E41960EF2B4}" type="presParOf" srcId="{C9A8B9E3-C2F0-49A9-95FC-10467BFDC4D9}" destId="{66094EED-7DAB-4147-83FE-B92B3ED78C20}" srcOrd="2" destOrd="0" presId="urn:microsoft.com/office/officeart/2005/8/layout/chevron2"/>
    <dgm:cxn modelId="{A0BE36B3-8B88-495A-9013-AA4CF3500BBB}" type="presParOf" srcId="{66094EED-7DAB-4147-83FE-B92B3ED78C20}" destId="{363491D8-CCF0-4F14-9AD6-652919169768}" srcOrd="0" destOrd="0" presId="urn:microsoft.com/office/officeart/2005/8/layout/chevron2"/>
    <dgm:cxn modelId="{D8C37C4E-16AD-4498-80BA-6093BF19D87A}" type="presParOf" srcId="{66094EED-7DAB-4147-83FE-B92B3ED78C20}" destId="{4CF168E8-C281-4472-848F-284EE7EC4F8C}" srcOrd="1" destOrd="0" presId="urn:microsoft.com/office/officeart/2005/8/layout/chevron2"/>
    <dgm:cxn modelId="{BC3B45D2-A50E-4A74-98EC-E4ABE7106464}" type="presParOf" srcId="{C9A8B9E3-C2F0-49A9-95FC-10467BFDC4D9}" destId="{A7B57B2A-4DA8-485B-B881-6E9176E47E1C}" srcOrd="3" destOrd="0" presId="urn:microsoft.com/office/officeart/2005/8/layout/chevron2"/>
    <dgm:cxn modelId="{2053D846-6D9F-42FF-A1F8-E245D19A8C7F}" type="presParOf" srcId="{C9A8B9E3-C2F0-49A9-95FC-10467BFDC4D9}" destId="{4695D4BC-5530-4C7D-BCED-3569D6E3F9B9}" srcOrd="4" destOrd="0" presId="urn:microsoft.com/office/officeart/2005/8/layout/chevron2"/>
    <dgm:cxn modelId="{3E828AE1-F8D3-4E6E-AA73-BF60E663E5F6}" type="presParOf" srcId="{4695D4BC-5530-4C7D-BCED-3569D6E3F9B9}" destId="{B7983FE6-EB14-41AF-BD3D-F39AAF478CAA}" srcOrd="0" destOrd="0" presId="urn:microsoft.com/office/officeart/2005/8/layout/chevron2"/>
    <dgm:cxn modelId="{B4A72BBA-AD49-4FB9-AD9D-AD0D0C75101E}" type="presParOf" srcId="{4695D4BC-5530-4C7D-BCED-3569D6E3F9B9}" destId="{CC3D47C2-7F0C-4F1E-8012-1E05D9A207A2}" srcOrd="1" destOrd="0" presId="urn:microsoft.com/office/officeart/2005/8/layout/chevron2"/>
    <dgm:cxn modelId="{0ABB593C-72A2-4C80-87D4-620CA66E414B}" type="presParOf" srcId="{C9A8B9E3-C2F0-49A9-95FC-10467BFDC4D9}" destId="{E8C0FA09-F913-4C05-B564-1A6F25FA3CBC}" srcOrd="5" destOrd="0" presId="urn:microsoft.com/office/officeart/2005/8/layout/chevron2"/>
    <dgm:cxn modelId="{13A4E2F7-A6BA-4776-BF1E-528A0F926459}" type="presParOf" srcId="{C9A8B9E3-C2F0-49A9-95FC-10467BFDC4D9}" destId="{A663BFB4-80B1-45F0-8A48-87DFFB980424}" srcOrd="6" destOrd="0" presId="urn:microsoft.com/office/officeart/2005/8/layout/chevron2"/>
    <dgm:cxn modelId="{FD2A75F2-11EB-4638-A4FD-66DC6D2EC5A8}" type="presParOf" srcId="{A663BFB4-80B1-45F0-8A48-87DFFB980424}" destId="{9D26EE2B-F52B-4D59-943E-952B82150B5F}" srcOrd="0" destOrd="0" presId="urn:microsoft.com/office/officeart/2005/8/layout/chevron2"/>
    <dgm:cxn modelId="{E633C94B-FE3D-4FF2-B19C-AB0C9C5153D2}" type="presParOf" srcId="{A663BFB4-80B1-45F0-8A48-87DFFB980424}" destId="{54CB806D-B105-4520-80F5-4FBE09B3DD5E}" srcOrd="1" destOrd="0" presId="urn:microsoft.com/office/officeart/2005/8/layout/chevron2"/>
    <dgm:cxn modelId="{B626D929-C010-4A95-B44A-CC59B7F52607}" type="presParOf" srcId="{C9A8B9E3-C2F0-49A9-95FC-10467BFDC4D9}" destId="{82CBDA75-F70C-4EEC-ACB1-2C8520A195C0}" srcOrd="7" destOrd="0" presId="urn:microsoft.com/office/officeart/2005/8/layout/chevron2"/>
    <dgm:cxn modelId="{0949FF2C-E72D-42B5-8CB4-6DDE2B6035E9}" type="presParOf" srcId="{C9A8B9E3-C2F0-49A9-95FC-10467BFDC4D9}" destId="{3F998823-3923-4F6A-BBD1-DE3628E7F5FB}" srcOrd="8" destOrd="0" presId="urn:microsoft.com/office/officeart/2005/8/layout/chevron2"/>
    <dgm:cxn modelId="{8F8D3E4B-A992-40AB-B567-DC98674B9711}" type="presParOf" srcId="{3F998823-3923-4F6A-BBD1-DE3628E7F5FB}" destId="{3BBC224E-CB80-4ACD-854B-3CB11D4AC3D9}" srcOrd="0" destOrd="0" presId="urn:microsoft.com/office/officeart/2005/8/layout/chevron2"/>
    <dgm:cxn modelId="{7672B3E0-31B2-4182-A51D-BD733C672913}" type="presParOf" srcId="{3F998823-3923-4F6A-BBD1-DE3628E7F5FB}" destId="{CA77B83E-A7CE-4F2D-BED0-5E98F91755EA}" srcOrd="1" destOrd="0" presId="urn:microsoft.com/office/officeart/2005/8/layout/chevron2"/>
    <dgm:cxn modelId="{E6D4B6CA-BD6D-44DC-9288-5160B83D333F}" type="presParOf" srcId="{C9A8B9E3-C2F0-49A9-95FC-10467BFDC4D9}" destId="{5FAB9556-2946-4032-8B38-37A07E64D153}" srcOrd="9" destOrd="0" presId="urn:microsoft.com/office/officeart/2005/8/layout/chevron2"/>
    <dgm:cxn modelId="{22CAA04E-CD79-41D0-82C4-62D1C8CEA631}" type="presParOf" srcId="{C9A8B9E3-C2F0-49A9-95FC-10467BFDC4D9}" destId="{33EA4260-87EB-4C47-B845-CE3716F13355}" srcOrd="10" destOrd="0" presId="urn:microsoft.com/office/officeart/2005/8/layout/chevron2"/>
    <dgm:cxn modelId="{9EC9A595-16AC-41B1-8691-64518794843B}" type="presParOf" srcId="{33EA4260-87EB-4C47-B845-CE3716F13355}" destId="{162E9DF0-85F3-4086-A920-6E00A0C621D3}" srcOrd="0" destOrd="0" presId="urn:microsoft.com/office/officeart/2005/8/layout/chevron2"/>
    <dgm:cxn modelId="{030ACE0B-A362-4E65-B806-AC8A00908B0A}" type="presParOf" srcId="{33EA4260-87EB-4C47-B845-CE3716F13355}" destId="{31EBB0E7-DE03-4317-B5D2-23A26B18BAB5}" srcOrd="1" destOrd="0" presId="urn:microsoft.com/office/officeart/2005/8/layout/chevron2"/>
    <dgm:cxn modelId="{8DED13F7-5179-40C7-9B8C-846D97B321DA}" type="presParOf" srcId="{C9A8B9E3-C2F0-49A9-95FC-10467BFDC4D9}" destId="{CBD4CE81-F1B1-4B15-AA89-B858A5515ED5}" srcOrd="11" destOrd="0" presId="urn:microsoft.com/office/officeart/2005/8/layout/chevron2"/>
    <dgm:cxn modelId="{2F4E66F4-20B5-4D41-8C7C-C0A9E6B37CE6}" type="presParOf" srcId="{C9A8B9E3-C2F0-49A9-95FC-10467BFDC4D9}" destId="{F9877E1D-0F29-4C8F-B0A9-7D22862AE0E3}" srcOrd="12" destOrd="0" presId="urn:microsoft.com/office/officeart/2005/8/layout/chevron2"/>
    <dgm:cxn modelId="{0803F2A6-1584-4730-BEAB-331A23586C0D}" type="presParOf" srcId="{F9877E1D-0F29-4C8F-B0A9-7D22862AE0E3}" destId="{193B6FAC-FA95-4FA1-8C5B-46F12A32BDED}" srcOrd="0" destOrd="0" presId="urn:microsoft.com/office/officeart/2005/8/layout/chevron2"/>
    <dgm:cxn modelId="{546B2A00-FF42-48C2-930B-57BA4701D4D9}" type="presParOf" srcId="{F9877E1D-0F29-4C8F-B0A9-7D22862AE0E3}" destId="{B512DAEE-8E28-43DA-81BB-25AB085903FC}" srcOrd="1" destOrd="0" presId="urn:microsoft.com/office/officeart/2005/8/layout/chevron2"/>
    <dgm:cxn modelId="{402FB8C7-BDA8-4A61-A809-16349475FF85}" type="presParOf" srcId="{C9A8B9E3-C2F0-49A9-95FC-10467BFDC4D9}" destId="{5D679557-4DD5-487C-A3A1-61F2221D959C}" srcOrd="13" destOrd="0" presId="urn:microsoft.com/office/officeart/2005/8/layout/chevron2"/>
    <dgm:cxn modelId="{B3F5F3C1-3BB3-4704-8774-8404EE5B7660}" type="presParOf" srcId="{C9A8B9E3-C2F0-49A9-95FC-10467BFDC4D9}" destId="{9A2072DC-552C-482D-A59C-869A7189CA90}" srcOrd="14" destOrd="0" presId="urn:microsoft.com/office/officeart/2005/8/layout/chevron2"/>
    <dgm:cxn modelId="{022D16B2-9659-42E6-8A11-CAA83C0D835A}" type="presParOf" srcId="{9A2072DC-552C-482D-A59C-869A7189CA90}" destId="{16483086-BE1B-4959-A2C7-EFF8F1ABE9D0}" srcOrd="0" destOrd="0" presId="urn:microsoft.com/office/officeart/2005/8/layout/chevron2"/>
    <dgm:cxn modelId="{7FC9A20D-B823-43E8-AD65-70940B7CB14F}" type="presParOf" srcId="{9A2072DC-552C-482D-A59C-869A7189CA90}" destId="{328DF14F-1041-4CF6-A861-120546E49CEF}"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F0A91-7951-4D10-BD46-2B5E952F6512}">
      <dsp:nvSpPr>
        <dsp:cNvPr id="0" name=""/>
        <dsp:cNvSpPr/>
      </dsp:nvSpPr>
      <dsp:spPr>
        <a:xfrm>
          <a:off x="1078667" y="854856"/>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181298" y="899335"/>
        <a:ext cx="12413" cy="2482"/>
      </dsp:txXfrm>
    </dsp:sp>
    <dsp:sp modelId="{0D9C856C-F069-4094-A9F1-3C73759294FF}">
      <dsp:nvSpPr>
        <dsp:cNvPr id="0" name=""/>
        <dsp:cNvSpPr/>
      </dsp:nvSpPr>
      <dsp:spPr>
        <a:xfrm>
          <a:off x="1007" y="576738"/>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2005</a:t>
          </a:r>
          <a:endParaRPr lang="en-IN" sz="800" kern="1200">
            <a:solidFill>
              <a:schemeClr val="bg1"/>
            </a:solidFill>
            <a:latin typeface="Cambria" panose="02040503050406030204" pitchFamily="18" charset="0"/>
            <a:ea typeface="Cambria" panose="02040503050406030204" pitchFamily="18" charset="0"/>
          </a:endParaRP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 35mm: 13-Apr-05</a:t>
          </a:r>
          <a:endParaRPr lang="en-IN" sz="600" kern="1200">
            <a:latin typeface="Cambria" panose="02040503050406030204" pitchFamily="18" charset="0"/>
            <a:ea typeface="Cambria" panose="02040503050406030204" pitchFamily="18" charset="0"/>
          </a:endParaRPr>
        </a:p>
      </dsp:txBody>
      <dsp:txXfrm>
        <a:off x="1007" y="576738"/>
        <a:ext cx="1079459" cy="647675"/>
      </dsp:txXfrm>
    </dsp:sp>
    <dsp:sp modelId="{E0261951-2713-43DD-8C78-9A86312BAD0B}">
      <dsp:nvSpPr>
        <dsp:cNvPr id="0" name=""/>
        <dsp:cNvSpPr/>
      </dsp:nvSpPr>
      <dsp:spPr>
        <a:xfrm>
          <a:off x="2406403" y="854856"/>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09034" y="899335"/>
        <a:ext cx="12413" cy="2482"/>
      </dsp:txXfrm>
    </dsp:sp>
    <dsp:sp modelId="{312CB140-F1BF-4278-A256-DFB053D10E30}">
      <dsp:nvSpPr>
        <dsp:cNvPr id="0" name=""/>
        <dsp:cNvSpPr/>
      </dsp:nvSpPr>
      <dsp:spPr>
        <a:xfrm>
          <a:off x="1328743" y="576738"/>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solidFill>
                <a:prstClr val="white"/>
              </a:solidFill>
              <a:latin typeface="Cambria" panose="02040503050406030204" pitchFamily="18" charset="0"/>
              <a:ea typeface="Cambria" panose="02040503050406030204" pitchFamily="18" charset="0"/>
              <a:cs typeface="+mn-cs"/>
            </a:rPr>
            <a:t>2010</a:t>
          </a:r>
          <a:endParaRPr lang="en-IN" sz="1100" b="1" kern="1200">
            <a:solidFill>
              <a:prstClr val="white"/>
            </a:solidFill>
            <a:latin typeface="Cambria" panose="02040503050406030204" pitchFamily="18" charset="0"/>
            <a:ea typeface="Cambria" panose="02040503050406030204" pitchFamily="18" charset="0"/>
            <a:cs typeface="+mn-cs"/>
          </a:endParaRP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 LED: 25-Jan-10</a:t>
          </a:r>
          <a:endParaRPr lang="en-IN" sz="600" kern="1200">
            <a:latin typeface="Cambria" panose="02040503050406030204" pitchFamily="18" charset="0"/>
            <a:ea typeface="Cambria" panose="02040503050406030204" pitchFamily="18" charset="0"/>
          </a:endParaRP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 960: 6-Aug-10</a:t>
          </a:r>
          <a:endParaRPr lang="en-IN" sz="600" kern="1200">
            <a:latin typeface="Cambria" panose="02040503050406030204" pitchFamily="18" charset="0"/>
            <a:ea typeface="Cambria" panose="02040503050406030204" pitchFamily="18" charset="0"/>
          </a:endParaRPr>
        </a:p>
      </dsp:txBody>
      <dsp:txXfrm>
        <a:off x="1328743" y="576738"/>
        <a:ext cx="1079459" cy="647675"/>
      </dsp:txXfrm>
    </dsp:sp>
    <dsp:sp modelId="{9AC0536F-B40D-4200-A6B4-3B537D64CA56}">
      <dsp:nvSpPr>
        <dsp:cNvPr id="0" name=""/>
        <dsp:cNvSpPr/>
      </dsp:nvSpPr>
      <dsp:spPr>
        <a:xfrm>
          <a:off x="3734138" y="854856"/>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36769" y="899335"/>
        <a:ext cx="12413" cy="2482"/>
      </dsp:txXfrm>
    </dsp:sp>
    <dsp:sp modelId="{B3D39EEE-FB1F-4CAD-BD67-2671A412262F}">
      <dsp:nvSpPr>
        <dsp:cNvPr id="0" name=""/>
        <dsp:cNvSpPr/>
      </dsp:nvSpPr>
      <dsp:spPr>
        <a:xfrm>
          <a:off x="2656478" y="576738"/>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2011</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Hero2: 24-Oct-11</a:t>
          </a:r>
          <a:endParaRPr lang="en-IN" sz="600" kern="1200">
            <a:latin typeface="Cambria" panose="02040503050406030204" pitchFamily="18" charset="0"/>
            <a:ea typeface="Cambria" panose="02040503050406030204" pitchFamily="18" charset="0"/>
          </a:endParaRPr>
        </a:p>
      </dsp:txBody>
      <dsp:txXfrm>
        <a:off x="2656478" y="576738"/>
        <a:ext cx="1079459" cy="647675"/>
      </dsp:txXfrm>
    </dsp:sp>
    <dsp:sp modelId="{A0F566CE-D7AF-4779-B76F-C0D0D6D7F027}">
      <dsp:nvSpPr>
        <dsp:cNvPr id="0" name=""/>
        <dsp:cNvSpPr/>
      </dsp:nvSpPr>
      <dsp:spPr>
        <a:xfrm>
          <a:off x="540737" y="1222614"/>
          <a:ext cx="3983206" cy="217675"/>
        </a:xfrm>
        <a:custGeom>
          <a:avLst/>
          <a:gdLst/>
          <a:ahLst/>
          <a:cxnLst/>
          <a:rect l="0" t="0" r="0" b="0"/>
          <a:pathLst>
            <a:path>
              <a:moveTo>
                <a:pt x="3983206" y="0"/>
              </a:moveTo>
              <a:lnTo>
                <a:pt x="3983206" y="125937"/>
              </a:lnTo>
              <a:lnTo>
                <a:pt x="0" y="125937"/>
              </a:lnTo>
              <a:lnTo>
                <a:pt x="0" y="217675"/>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32567" y="1330210"/>
        <a:ext cx="199546" cy="2482"/>
      </dsp:txXfrm>
    </dsp:sp>
    <dsp:sp modelId="{9FD2936D-EC20-48F2-966C-417E400C7A8C}">
      <dsp:nvSpPr>
        <dsp:cNvPr id="0" name=""/>
        <dsp:cNvSpPr/>
      </dsp:nvSpPr>
      <dsp:spPr>
        <a:xfrm>
          <a:off x="3984214" y="576738"/>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2012</a:t>
          </a:r>
        </a:p>
        <a:p>
          <a:pPr marL="57150" lvl="1" indent="-57150" algn="l" defTabSz="266700">
            <a:lnSpc>
              <a:spcPct val="90000"/>
            </a:lnSpc>
            <a:spcBef>
              <a:spcPct val="0"/>
            </a:spcBef>
            <a:spcAft>
              <a:spcPct val="15000"/>
            </a:spcAft>
            <a:buFont typeface="Arial" panose="020B0604020202020204" pitchFamily="34" charset="0"/>
            <a:buChar char="•"/>
          </a:pPr>
          <a:r>
            <a:rPr lang="en-US" sz="600" b="1" kern="1200">
              <a:latin typeface="Cambria" panose="02040503050406030204" pitchFamily="18" charset="0"/>
              <a:ea typeface="Cambria" panose="02040503050406030204" pitchFamily="18" charset="0"/>
            </a:rPr>
            <a:t>Hero3 (Black, Silver, White): Oct-12</a:t>
          </a:r>
          <a:endParaRPr lang="en-US" sz="600" kern="1200">
            <a:latin typeface="Cambria" panose="02040503050406030204" pitchFamily="18" charset="0"/>
            <a:ea typeface="Cambria" panose="02040503050406030204" pitchFamily="18" charset="0"/>
          </a:endParaRPr>
        </a:p>
      </dsp:txBody>
      <dsp:txXfrm>
        <a:off x="3984214" y="576738"/>
        <a:ext cx="1079459" cy="647675"/>
      </dsp:txXfrm>
    </dsp:sp>
    <dsp:sp modelId="{F52A03F4-68E8-45E9-81A0-F55238B42B84}">
      <dsp:nvSpPr>
        <dsp:cNvPr id="0" name=""/>
        <dsp:cNvSpPr/>
      </dsp:nvSpPr>
      <dsp:spPr>
        <a:xfrm>
          <a:off x="1078667" y="1750808"/>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181298" y="1795286"/>
        <a:ext cx="12413" cy="2482"/>
      </dsp:txXfrm>
    </dsp:sp>
    <dsp:sp modelId="{26BC279A-F4C8-4663-B0B9-BA380B9CCBC7}">
      <dsp:nvSpPr>
        <dsp:cNvPr id="0" name=""/>
        <dsp:cNvSpPr/>
      </dsp:nvSpPr>
      <dsp:spPr>
        <a:xfrm>
          <a:off x="1007" y="1472690"/>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2013</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Hero3+ (Black, Silver): Oct-13</a:t>
          </a:r>
          <a:endParaRPr lang="en-IN" sz="600" kern="1200">
            <a:latin typeface="Cambria" panose="02040503050406030204" pitchFamily="18" charset="0"/>
            <a:ea typeface="Cambria" panose="02040503050406030204" pitchFamily="18" charset="0"/>
          </a:endParaRPr>
        </a:p>
      </dsp:txBody>
      <dsp:txXfrm>
        <a:off x="1007" y="1472690"/>
        <a:ext cx="1079459" cy="647675"/>
      </dsp:txXfrm>
    </dsp:sp>
    <dsp:sp modelId="{03380125-9F28-4FF7-9713-2BCB8EF9DF9F}">
      <dsp:nvSpPr>
        <dsp:cNvPr id="0" name=""/>
        <dsp:cNvSpPr/>
      </dsp:nvSpPr>
      <dsp:spPr>
        <a:xfrm>
          <a:off x="2406403" y="1750808"/>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09034" y="1795286"/>
        <a:ext cx="12413" cy="2482"/>
      </dsp:txXfrm>
    </dsp:sp>
    <dsp:sp modelId="{8F5B63BF-CA8F-427B-8769-7A877D02E95E}">
      <dsp:nvSpPr>
        <dsp:cNvPr id="0" name=""/>
        <dsp:cNvSpPr/>
      </dsp:nvSpPr>
      <dsp:spPr>
        <a:xfrm>
          <a:off x="1328743" y="1472690"/>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2014</a:t>
          </a:r>
        </a:p>
        <a:p>
          <a:pPr marL="57150" lvl="1" indent="-57150" algn="l" defTabSz="266700">
            <a:lnSpc>
              <a:spcPct val="90000"/>
            </a:lnSpc>
            <a:spcBef>
              <a:spcPct val="0"/>
            </a:spcBef>
            <a:spcAft>
              <a:spcPct val="15000"/>
            </a:spcAft>
            <a:buFont typeface="Arial" panose="020B0604020202020204" pitchFamily="34" charset="0"/>
            <a:buChar char="•"/>
          </a:pPr>
          <a:r>
            <a:rPr lang="en-US" sz="600" b="1" kern="1200">
              <a:latin typeface="Cambria" panose="02040503050406030204" pitchFamily="18" charset="0"/>
              <a:ea typeface="Cambria" panose="02040503050406030204" pitchFamily="18" charset="0"/>
            </a:rPr>
            <a:t>Hero4 (Black, Silver, Session): Sep-14</a:t>
          </a:r>
          <a:endParaRPr lang="en-US" sz="600" kern="1200">
            <a:latin typeface="Cambria" panose="02040503050406030204" pitchFamily="18" charset="0"/>
            <a:ea typeface="Cambria" panose="02040503050406030204" pitchFamily="18" charset="0"/>
          </a:endParaRP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 Sep-14</a:t>
          </a:r>
          <a:endParaRPr lang="en-IN" sz="600" kern="1200">
            <a:latin typeface="Cambria" panose="02040503050406030204" pitchFamily="18" charset="0"/>
            <a:ea typeface="Cambria" panose="02040503050406030204" pitchFamily="18" charset="0"/>
          </a:endParaRPr>
        </a:p>
      </dsp:txBody>
      <dsp:txXfrm>
        <a:off x="1328743" y="1472690"/>
        <a:ext cx="1079459" cy="647675"/>
      </dsp:txXfrm>
    </dsp:sp>
    <dsp:sp modelId="{EABD8C05-5B60-4E99-B8F9-28F371297A48}">
      <dsp:nvSpPr>
        <dsp:cNvPr id="0" name=""/>
        <dsp:cNvSpPr/>
      </dsp:nvSpPr>
      <dsp:spPr>
        <a:xfrm>
          <a:off x="3734138" y="1750808"/>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36769" y="1795286"/>
        <a:ext cx="12413" cy="2482"/>
      </dsp:txXfrm>
    </dsp:sp>
    <dsp:sp modelId="{C85B8356-C569-4914-B9E1-602BA998F35D}">
      <dsp:nvSpPr>
        <dsp:cNvPr id="0" name=""/>
        <dsp:cNvSpPr/>
      </dsp:nvSpPr>
      <dsp:spPr>
        <a:xfrm>
          <a:off x="2656478" y="1472690"/>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2015</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err="1">
              <a:latin typeface="Cambria" panose="02040503050406030204" pitchFamily="18" charset="0"/>
              <a:ea typeface="Cambria" panose="02040503050406030204" pitchFamily="18" charset="0"/>
            </a:rPr>
            <a:t>Hero+LCD</a:t>
          </a:r>
          <a:r>
            <a:rPr lang="en-IN" sz="600" b="1" kern="1200">
              <a:latin typeface="Cambria" panose="02040503050406030204" pitchFamily="18" charset="0"/>
              <a:ea typeface="Cambria" panose="02040503050406030204" pitchFamily="18" charset="0"/>
            </a:rPr>
            <a:t>: Jun-15</a:t>
          </a:r>
          <a:endParaRPr lang="en-IN" sz="600" kern="1200">
            <a:latin typeface="Cambria" panose="02040503050406030204" pitchFamily="18" charset="0"/>
            <a:ea typeface="Cambria" panose="02040503050406030204" pitchFamily="18" charset="0"/>
          </a:endParaRP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 Oct-15</a:t>
          </a:r>
          <a:endParaRPr lang="en-IN" sz="600" kern="1200">
            <a:latin typeface="Cambria" panose="02040503050406030204" pitchFamily="18" charset="0"/>
            <a:ea typeface="Cambria" panose="02040503050406030204" pitchFamily="18" charset="0"/>
          </a:endParaRPr>
        </a:p>
      </dsp:txBody>
      <dsp:txXfrm>
        <a:off x="2656478" y="1472690"/>
        <a:ext cx="1079459" cy="647675"/>
      </dsp:txXfrm>
    </dsp:sp>
    <dsp:sp modelId="{FEB7A45F-0D87-4AED-881B-A1FE683ADE16}">
      <dsp:nvSpPr>
        <dsp:cNvPr id="0" name=""/>
        <dsp:cNvSpPr/>
      </dsp:nvSpPr>
      <dsp:spPr>
        <a:xfrm>
          <a:off x="540737" y="2118566"/>
          <a:ext cx="3983206" cy="217675"/>
        </a:xfrm>
        <a:custGeom>
          <a:avLst/>
          <a:gdLst/>
          <a:ahLst/>
          <a:cxnLst/>
          <a:rect l="0" t="0" r="0" b="0"/>
          <a:pathLst>
            <a:path>
              <a:moveTo>
                <a:pt x="3983206" y="0"/>
              </a:moveTo>
              <a:lnTo>
                <a:pt x="3983206" y="125937"/>
              </a:lnTo>
              <a:lnTo>
                <a:pt x="0" y="125937"/>
              </a:lnTo>
              <a:lnTo>
                <a:pt x="0" y="217675"/>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32567" y="2226162"/>
        <a:ext cx="199546" cy="2482"/>
      </dsp:txXfrm>
    </dsp:sp>
    <dsp:sp modelId="{B5CEC28D-CD30-4BE8-BCA2-F30320625818}">
      <dsp:nvSpPr>
        <dsp:cNvPr id="0" name=""/>
        <dsp:cNvSpPr/>
      </dsp:nvSpPr>
      <dsp:spPr>
        <a:xfrm>
          <a:off x="3984214" y="1472690"/>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2016</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Hero5 Black: Sep-16</a:t>
          </a:r>
          <a:endParaRPr lang="en-IN" sz="600" kern="1200">
            <a:latin typeface="Cambria" panose="02040503050406030204" pitchFamily="18" charset="0"/>
            <a:ea typeface="Cambria" panose="02040503050406030204" pitchFamily="18" charset="0"/>
          </a:endParaRP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Hero5 Session: Sep-16</a:t>
          </a:r>
          <a:endParaRPr lang="en-IN" sz="600" kern="1200">
            <a:latin typeface="Cambria" panose="02040503050406030204" pitchFamily="18" charset="0"/>
            <a:ea typeface="Cambria" panose="02040503050406030204" pitchFamily="18" charset="0"/>
          </a:endParaRPr>
        </a:p>
      </dsp:txBody>
      <dsp:txXfrm>
        <a:off x="3984214" y="1472690"/>
        <a:ext cx="1079459" cy="647675"/>
      </dsp:txXfrm>
    </dsp:sp>
    <dsp:sp modelId="{AC1EB94E-F5B7-4756-861F-73EE7EB82403}">
      <dsp:nvSpPr>
        <dsp:cNvPr id="0" name=""/>
        <dsp:cNvSpPr/>
      </dsp:nvSpPr>
      <dsp:spPr>
        <a:xfrm>
          <a:off x="1078667" y="2646759"/>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181298" y="2691238"/>
        <a:ext cx="12413" cy="2482"/>
      </dsp:txXfrm>
    </dsp:sp>
    <dsp:sp modelId="{B43587B8-F339-4CE9-A35F-0E9A5539DA44}">
      <dsp:nvSpPr>
        <dsp:cNvPr id="0" name=""/>
        <dsp:cNvSpPr/>
      </dsp:nvSpPr>
      <dsp:spPr>
        <a:xfrm>
          <a:off x="1007" y="2368641"/>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2017</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Hero6 Black: 28-Sep-17</a:t>
          </a:r>
          <a:endParaRPr lang="en-IN" sz="600" kern="1200">
            <a:latin typeface="Cambria" panose="02040503050406030204" pitchFamily="18" charset="0"/>
            <a:ea typeface="Cambria" panose="02040503050406030204" pitchFamily="18" charset="0"/>
          </a:endParaRP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GoPro Fusion: 24-Nov-17</a:t>
          </a:r>
          <a:endParaRPr lang="en-IN" sz="600" kern="1200">
            <a:latin typeface="Cambria" panose="02040503050406030204" pitchFamily="18" charset="0"/>
            <a:ea typeface="Cambria" panose="02040503050406030204" pitchFamily="18" charset="0"/>
          </a:endParaRPr>
        </a:p>
      </dsp:txBody>
      <dsp:txXfrm>
        <a:off x="1007" y="2368641"/>
        <a:ext cx="1079459" cy="647675"/>
      </dsp:txXfrm>
    </dsp:sp>
    <dsp:sp modelId="{3CF54593-0489-4B3E-94CA-465D25EBEBFC}">
      <dsp:nvSpPr>
        <dsp:cNvPr id="0" name=""/>
        <dsp:cNvSpPr/>
      </dsp:nvSpPr>
      <dsp:spPr>
        <a:xfrm>
          <a:off x="2406403" y="2646759"/>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09034" y="2691238"/>
        <a:ext cx="12413" cy="2482"/>
      </dsp:txXfrm>
    </dsp:sp>
    <dsp:sp modelId="{2429E710-5739-4BAC-A05C-61118E7E1E4C}">
      <dsp:nvSpPr>
        <dsp:cNvPr id="0" name=""/>
        <dsp:cNvSpPr/>
      </dsp:nvSpPr>
      <dsp:spPr>
        <a:xfrm>
          <a:off x="1328743" y="2368641"/>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2018</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 (2018): 29-Mar-18</a:t>
          </a:r>
          <a:endParaRPr lang="en-IN" sz="600" kern="1200">
            <a:latin typeface="Cambria" panose="02040503050406030204" pitchFamily="18" charset="0"/>
            <a:ea typeface="Cambria" panose="02040503050406030204" pitchFamily="18" charset="0"/>
          </a:endParaRPr>
        </a:p>
      </dsp:txBody>
      <dsp:txXfrm>
        <a:off x="1328743" y="2368641"/>
        <a:ext cx="1079459" cy="647675"/>
      </dsp:txXfrm>
    </dsp:sp>
    <dsp:sp modelId="{48AC2FBA-747A-493A-A5AB-E4E74CDC0AE5}">
      <dsp:nvSpPr>
        <dsp:cNvPr id="0" name=""/>
        <dsp:cNvSpPr/>
      </dsp:nvSpPr>
      <dsp:spPr>
        <a:xfrm>
          <a:off x="3734138" y="2646759"/>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36769" y="2691238"/>
        <a:ext cx="12413" cy="2482"/>
      </dsp:txXfrm>
    </dsp:sp>
    <dsp:sp modelId="{DBA4ACF4-F3BB-46EE-9C24-EC7CBB86B1D8}">
      <dsp:nvSpPr>
        <dsp:cNvPr id="0" name=""/>
        <dsp:cNvSpPr/>
      </dsp:nvSpPr>
      <dsp:spPr>
        <a:xfrm>
          <a:off x="2656478" y="2368641"/>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2019</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Hero8 Black: 1-Oct-19</a:t>
          </a:r>
          <a:endParaRPr lang="en-IN" sz="600" kern="1200">
            <a:latin typeface="Cambria" panose="02040503050406030204" pitchFamily="18" charset="0"/>
            <a:ea typeface="Cambria" panose="02040503050406030204" pitchFamily="18" charset="0"/>
          </a:endParaRP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GoPro Max: 1-Oct-19</a:t>
          </a:r>
          <a:endParaRPr lang="en-IN" sz="600" kern="1200">
            <a:latin typeface="Cambria" panose="02040503050406030204" pitchFamily="18" charset="0"/>
            <a:ea typeface="Cambria" panose="02040503050406030204" pitchFamily="18" charset="0"/>
          </a:endParaRPr>
        </a:p>
      </dsp:txBody>
      <dsp:txXfrm>
        <a:off x="2656478" y="2368641"/>
        <a:ext cx="1079459" cy="647675"/>
      </dsp:txXfrm>
    </dsp:sp>
    <dsp:sp modelId="{2C79998D-6519-4BEA-8368-5E8BD4F35031}">
      <dsp:nvSpPr>
        <dsp:cNvPr id="0" name=""/>
        <dsp:cNvSpPr/>
      </dsp:nvSpPr>
      <dsp:spPr>
        <a:xfrm>
          <a:off x="540737" y="3014517"/>
          <a:ext cx="3983206" cy="217675"/>
        </a:xfrm>
        <a:custGeom>
          <a:avLst/>
          <a:gdLst/>
          <a:ahLst/>
          <a:cxnLst/>
          <a:rect l="0" t="0" r="0" b="0"/>
          <a:pathLst>
            <a:path>
              <a:moveTo>
                <a:pt x="3983206" y="0"/>
              </a:moveTo>
              <a:lnTo>
                <a:pt x="3983206" y="125937"/>
              </a:lnTo>
              <a:lnTo>
                <a:pt x="0" y="125937"/>
              </a:lnTo>
              <a:lnTo>
                <a:pt x="0" y="217675"/>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32567" y="3122114"/>
        <a:ext cx="199546" cy="2482"/>
      </dsp:txXfrm>
    </dsp:sp>
    <dsp:sp modelId="{05CA7D23-AD22-4168-AA13-DC9F69CEB1C8}">
      <dsp:nvSpPr>
        <dsp:cNvPr id="0" name=""/>
        <dsp:cNvSpPr/>
      </dsp:nvSpPr>
      <dsp:spPr>
        <a:xfrm>
          <a:off x="3984214" y="2368641"/>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2020</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Hero9 Black: 16-Sep-20</a:t>
          </a:r>
          <a:endParaRPr lang="en-IN" sz="600" kern="1200">
            <a:latin typeface="Cambria" panose="02040503050406030204" pitchFamily="18" charset="0"/>
            <a:ea typeface="Cambria" panose="02040503050406030204" pitchFamily="18" charset="0"/>
          </a:endParaRPr>
        </a:p>
      </dsp:txBody>
      <dsp:txXfrm>
        <a:off x="3984214" y="2368641"/>
        <a:ext cx="1079459" cy="647675"/>
      </dsp:txXfrm>
    </dsp:sp>
    <dsp:sp modelId="{A18D00E1-3C96-40E9-86BF-F6DD4215C63A}">
      <dsp:nvSpPr>
        <dsp:cNvPr id="0" name=""/>
        <dsp:cNvSpPr/>
      </dsp:nvSpPr>
      <dsp:spPr>
        <a:xfrm>
          <a:off x="1078667" y="3542711"/>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181298" y="3587190"/>
        <a:ext cx="12413" cy="2482"/>
      </dsp:txXfrm>
    </dsp:sp>
    <dsp:sp modelId="{6DF65872-FAE3-41EE-9B5A-948A2E5FCF0C}">
      <dsp:nvSpPr>
        <dsp:cNvPr id="0" name=""/>
        <dsp:cNvSpPr/>
      </dsp:nvSpPr>
      <dsp:spPr>
        <a:xfrm>
          <a:off x="1007" y="3264593"/>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2021</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Hero10 Black: 16-Sep-21</a:t>
          </a:r>
          <a:endParaRPr lang="en-IN" sz="600" kern="1200">
            <a:latin typeface="Cambria" panose="02040503050406030204" pitchFamily="18" charset="0"/>
            <a:ea typeface="Cambria" panose="02040503050406030204" pitchFamily="18" charset="0"/>
          </a:endParaRPr>
        </a:p>
      </dsp:txBody>
      <dsp:txXfrm>
        <a:off x="1007" y="3264593"/>
        <a:ext cx="1079459" cy="647675"/>
      </dsp:txXfrm>
    </dsp:sp>
    <dsp:sp modelId="{E86E7753-4EBC-43D2-9FB3-38208C8ECB6D}">
      <dsp:nvSpPr>
        <dsp:cNvPr id="0" name=""/>
        <dsp:cNvSpPr/>
      </dsp:nvSpPr>
      <dsp:spPr>
        <a:xfrm>
          <a:off x="2406403" y="3542711"/>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09034" y="3587190"/>
        <a:ext cx="12413" cy="2482"/>
      </dsp:txXfrm>
    </dsp:sp>
    <dsp:sp modelId="{A54E3B85-5B3E-4AA1-A980-0E03A43D8CE0}">
      <dsp:nvSpPr>
        <dsp:cNvPr id="0" name=""/>
        <dsp:cNvSpPr/>
      </dsp:nvSpPr>
      <dsp:spPr>
        <a:xfrm>
          <a:off x="1328743" y="3264593"/>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2022</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Hero11 Black: 14-Sep-22</a:t>
          </a:r>
          <a:endParaRPr lang="en-IN" sz="600" kern="1200">
            <a:latin typeface="Cambria" panose="02040503050406030204" pitchFamily="18" charset="0"/>
            <a:ea typeface="Cambria" panose="02040503050406030204" pitchFamily="18" charset="0"/>
          </a:endParaRP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Hero11 Black Mini: 18-Nov-22</a:t>
          </a:r>
          <a:endParaRPr lang="en-IN" sz="600" kern="1200">
            <a:latin typeface="Cambria" panose="02040503050406030204" pitchFamily="18" charset="0"/>
            <a:ea typeface="Cambria" panose="02040503050406030204" pitchFamily="18" charset="0"/>
          </a:endParaRPr>
        </a:p>
      </dsp:txBody>
      <dsp:txXfrm>
        <a:off x="1328743" y="3264593"/>
        <a:ext cx="1079459" cy="647675"/>
      </dsp:txXfrm>
    </dsp:sp>
    <dsp:sp modelId="{8416C6F6-BB60-48E8-947B-BDA7B548731F}">
      <dsp:nvSpPr>
        <dsp:cNvPr id="0" name=""/>
        <dsp:cNvSpPr/>
      </dsp:nvSpPr>
      <dsp:spPr>
        <a:xfrm>
          <a:off x="3734138" y="3542711"/>
          <a:ext cx="217675" cy="91440"/>
        </a:xfrm>
        <a:custGeom>
          <a:avLst/>
          <a:gdLst/>
          <a:ahLst/>
          <a:cxnLst/>
          <a:rect l="0" t="0" r="0" b="0"/>
          <a:pathLst>
            <a:path>
              <a:moveTo>
                <a:pt x="0" y="45720"/>
              </a:moveTo>
              <a:lnTo>
                <a:pt x="217675" y="45720"/>
              </a:lnTo>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836769" y="3587190"/>
        <a:ext cx="12413" cy="2482"/>
      </dsp:txXfrm>
    </dsp:sp>
    <dsp:sp modelId="{A49D00DB-9007-4FDA-BBDE-021EBED5CD91}">
      <dsp:nvSpPr>
        <dsp:cNvPr id="0" name=""/>
        <dsp:cNvSpPr/>
      </dsp:nvSpPr>
      <dsp:spPr>
        <a:xfrm>
          <a:off x="2656478" y="3264593"/>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2023</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Hero12 Black: 6-Sep-23</a:t>
          </a:r>
          <a:endParaRPr lang="en-IN" sz="600" kern="1200">
            <a:latin typeface="Cambria" panose="02040503050406030204" pitchFamily="18" charset="0"/>
            <a:ea typeface="Cambria" panose="02040503050406030204" pitchFamily="18" charset="0"/>
          </a:endParaRPr>
        </a:p>
      </dsp:txBody>
      <dsp:txXfrm>
        <a:off x="2656478" y="3264593"/>
        <a:ext cx="1079459" cy="647675"/>
      </dsp:txXfrm>
    </dsp:sp>
    <dsp:sp modelId="{0A94AEE4-6FF1-462A-8B08-22346C25B7B8}">
      <dsp:nvSpPr>
        <dsp:cNvPr id="0" name=""/>
        <dsp:cNvSpPr/>
      </dsp:nvSpPr>
      <dsp:spPr>
        <a:xfrm>
          <a:off x="3984214" y="3264593"/>
          <a:ext cx="1079459" cy="647675"/>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IN" sz="800" b="1" kern="1200">
              <a:latin typeface="Cambria" panose="02040503050406030204" pitchFamily="18" charset="0"/>
              <a:ea typeface="Cambria" panose="02040503050406030204" pitchFamily="18" charset="0"/>
            </a:rPr>
            <a:t>2024</a:t>
          </a:r>
        </a:p>
        <a:p>
          <a:pPr marL="57150" lvl="1" indent="-57150" algn="l" defTabSz="266700">
            <a:lnSpc>
              <a:spcPct val="90000"/>
            </a:lnSpc>
            <a:spcBef>
              <a:spcPct val="0"/>
            </a:spcBef>
            <a:spcAft>
              <a:spcPct val="15000"/>
            </a:spcAft>
            <a:buFont typeface="Arial" panose="020B0604020202020204" pitchFamily="34" charset="0"/>
            <a:buChar char="•"/>
          </a:pPr>
          <a:r>
            <a:rPr lang="en-IN" sz="600" b="1" kern="1200">
              <a:latin typeface="Cambria" panose="02040503050406030204" pitchFamily="18" charset="0"/>
              <a:ea typeface="Cambria" panose="02040503050406030204" pitchFamily="18" charset="0"/>
            </a:rPr>
            <a:t>Hero13 Black: Pending (September 2024)</a:t>
          </a:r>
          <a:endParaRPr lang="en-IN" sz="600" kern="1200">
            <a:latin typeface="Cambria" panose="02040503050406030204" pitchFamily="18" charset="0"/>
            <a:ea typeface="Cambria" panose="02040503050406030204" pitchFamily="18" charset="0"/>
          </a:endParaRPr>
        </a:p>
      </dsp:txBody>
      <dsp:txXfrm>
        <a:off x="3984214" y="3264593"/>
        <a:ext cx="1079459" cy="647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4551F-D2C6-4399-8815-76C062F3711D}">
      <dsp:nvSpPr>
        <dsp:cNvPr id="0" name=""/>
        <dsp:cNvSpPr/>
      </dsp:nvSpPr>
      <dsp:spPr>
        <a:xfrm rot="5400000">
          <a:off x="-92056" y="94890"/>
          <a:ext cx="613711" cy="429597"/>
        </a:xfrm>
        <a:prstGeom prst="chevron">
          <a:avLst/>
        </a:prstGeom>
        <a:solidFill>
          <a:srgbClr val="00AEE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IN" sz="700" b="1" kern="1200"/>
            <a:t>2001: Ideation</a:t>
          </a:r>
        </a:p>
      </dsp:txBody>
      <dsp:txXfrm rot="-5400000">
        <a:off x="2" y="217632"/>
        <a:ext cx="429597" cy="184114"/>
      </dsp:txXfrm>
    </dsp:sp>
    <dsp:sp modelId="{D7B3798E-5B64-4D50-999B-333B9BAD3463}">
      <dsp:nvSpPr>
        <dsp:cNvPr id="0" name=""/>
        <dsp:cNvSpPr/>
      </dsp:nvSpPr>
      <dsp:spPr>
        <a:xfrm rot="5400000">
          <a:off x="2547578" y="-2115147"/>
          <a:ext cx="399122" cy="463508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Nick Woodman conceives the wrist strap idea for film cameras, leading to GoPro's creation.</a:t>
          </a:r>
          <a:endParaRPr lang="en-IN" sz="1200" kern="1200"/>
        </a:p>
      </dsp:txBody>
      <dsp:txXfrm rot="-5400000">
        <a:off x="429597" y="22318"/>
        <a:ext cx="4615600" cy="360154"/>
      </dsp:txXfrm>
    </dsp:sp>
    <dsp:sp modelId="{363491D8-CCF0-4F14-9AD6-652919169768}">
      <dsp:nvSpPr>
        <dsp:cNvPr id="0" name=""/>
        <dsp:cNvSpPr/>
      </dsp:nvSpPr>
      <dsp:spPr>
        <a:xfrm rot="5400000">
          <a:off x="-92056" y="633737"/>
          <a:ext cx="613711" cy="429597"/>
        </a:xfrm>
        <a:prstGeom prst="chevron">
          <a:avLst/>
        </a:prstGeom>
        <a:solidFill>
          <a:srgbClr val="00AEE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2002: Refining</a:t>
          </a:r>
          <a:endParaRPr lang="en-IN" sz="700" b="1" kern="1200"/>
        </a:p>
      </dsp:txBody>
      <dsp:txXfrm rot="-5400000">
        <a:off x="2" y="756479"/>
        <a:ext cx="429597" cy="184114"/>
      </dsp:txXfrm>
    </dsp:sp>
    <dsp:sp modelId="{4CF168E8-C281-4472-848F-284EE7EC4F8C}">
      <dsp:nvSpPr>
        <dsp:cNvPr id="0" name=""/>
        <dsp:cNvSpPr/>
      </dsp:nvSpPr>
      <dsp:spPr>
        <a:xfrm rot="5400000">
          <a:off x="2547683" y="-1576405"/>
          <a:ext cx="398912" cy="463508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Woodman refines the idea during a surf trip, realizes need for a complete package of strap, camera, and casing.</a:t>
          </a:r>
          <a:endParaRPr lang="en-IN" sz="1200" kern="1200"/>
        </a:p>
      </dsp:txBody>
      <dsp:txXfrm rot="-5400000">
        <a:off x="429598" y="561153"/>
        <a:ext cx="4615611" cy="359966"/>
      </dsp:txXfrm>
    </dsp:sp>
    <dsp:sp modelId="{B7983FE6-EB14-41AF-BD3D-F39AAF478CAA}">
      <dsp:nvSpPr>
        <dsp:cNvPr id="0" name=""/>
        <dsp:cNvSpPr/>
      </dsp:nvSpPr>
      <dsp:spPr>
        <a:xfrm rot="5400000">
          <a:off x="-92056" y="1172583"/>
          <a:ext cx="613711" cy="429597"/>
        </a:xfrm>
        <a:prstGeom prst="chevron">
          <a:avLst/>
        </a:prstGeom>
        <a:solidFill>
          <a:srgbClr val="00AEE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2003: Secures funding</a:t>
          </a:r>
          <a:endParaRPr lang="en-IN" sz="700" b="1" kern="1200"/>
        </a:p>
      </dsp:txBody>
      <dsp:txXfrm rot="-5400000">
        <a:off x="2" y="1295325"/>
        <a:ext cx="429597" cy="184114"/>
      </dsp:txXfrm>
    </dsp:sp>
    <dsp:sp modelId="{CC3D47C2-7F0C-4F1E-8012-1E05D9A207A2}">
      <dsp:nvSpPr>
        <dsp:cNvPr id="0" name=""/>
        <dsp:cNvSpPr/>
      </dsp:nvSpPr>
      <dsp:spPr>
        <a:xfrm rot="5400000">
          <a:off x="2547683" y="-1037558"/>
          <a:ext cx="398912" cy="463508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$100,000 from father, $35,000 from mother, and $30,000 from personal savings.</a:t>
          </a:r>
          <a:endParaRPr lang="en-IN" sz="1200" kern="1200"/>
        </a:p>
      </dsp:txBody>
      <dsp:txXfrm rot="-5400000">
        <a:off x="429598" y="1100000"/>
        <a:ext cx="4615611" cy="359966"/>
      </dsp:txXfrm>
    </dsp:sp>
    <dsp:sp modelId="{9D26EE2B-F52B-4D59-943E-952B82150B5F}">
      <dsp:nvSpPr>
        <dsp:cNvPr id="0" name=""/>
        <dsp:cNvSpPr/>
      </dsp:nvSpPr>
      <dsp:spPr>
        <a:xfrm rot="5400000">
          <a:off x="-92056" y="1711430"/>
          <a:ext cx="613711" cy="429597"/>
        </a:xfrm>
        <a:prstGeom prst="chevron">
          <a:avLst/>
        </a:prstGeom>
        <a:solidFill>
          <a:srgbClr val="00AEE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IN" sz="700" b="1" kern="1200"/>
            <a:t>2004: Debut Year</a:t>
          </a:r>
        </a:p>
      </dsp:txBody>
      <dsp:txXfrm rot="-5400000">
        <a:off x="2" y="1834172"/>
        <a:ext cx="429597" cy="184114"/>
      </dsp:txXfrm>
    </dsp:sp>
    <dsp:sp modelId="{54CB806D-B105-4520-80F5-4FBE09B3DD5E}">
      <dsp:nvSpPr>
        <dsp:cNvPr id="0" name=""/>
        <dsp:cNvSpPr/>
      </dsp:nvSpPr>
      <dsp:spPr>
        <a:xfrm rot="5400000">
          <a:off x="2547683" y="-498711"/>
          <a:ext cx="398912" cy="463508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GoPro launches the 35mm Hero; sells $150,000 worth of products by year-end, focusing on surf and sports retailers.</a:t>
          </a:r>
          <a:endParaRPr lang="en-IN" sz="1200" kern="1200"/>
        </a:p>
      </dsp:txBody>
      <dsp:txXfrm rot="-5400000">
        <a:off x="429598" y="1638847"/>
        <a:ext cx="4615611" cy="359966"/>
      </dsp:txXfrm>
    </dsp:sp>
    <dsp:sp modelId="{3BBC224E-CB80-4ACD-854B-3CB11D4AC3D9}">
      <dsp:nvSpPr>
        <dsp:cNvPr id="0" name=""/>
        <dsp:cNvSpPr/>
      </dsp:nvSpPr>
      <dsp:spPr>
        <a:xfrm rot="5400000">
          <a:off x="-92056" y="2250277"/>
          <a:ext cx="613711" cy="429597"/>
        </a:xfrm>
        <a:prstGeom prst="chevron">
          <a:avLst/>
        </a:prstGeom>
        <a:solidFill>
          <a:srgbClr val="00AEE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2005: It takes two</a:t>
          </a:r>
          <a:endParaRPr lang="en-IN" sz="700" b="1" kern="1200"/>
        </a:p>
      </dsp:txBody>
      <dsp:txXfrm rot="-5400000">
        <a:off x="2" y="2373019"/>
        <a:ext cx="429597" cy="184114"/>
      </dsp:txXfrm>
    </dsp:sp>
    <dsp:sp modelId="{CA77B83E-A7CE-4F2D-BED0-5E98F91755EA}">
      <dsp:nvSpPr>
        <dsp:cNvPr id="0" name=""/>
        <dsp:cNvSpPr/>
      </dsp:nvSpPr>
      <dsp:spPr>
        <a:xfrm rot="5400000">
          <a:off x="2547683" y="40134"/>
          <a:ext cx="398912" cy="463508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Hires college buddy for sales; achieves $350,000 in revenue.</a:t>
          </a:r>
          <a:endParaRPr lang="en-IN" sz="1200" kern="1200"/>
        </a:p>
      </dsp:txBody>
      <dsp:txXfrm rot="-5400000">
        <a:off x="429598" y="2177693"/>
        <a:ext cx="4615611" cy="359966"/>
      </dsp:txXfrm>
    </dsp:sp>
    <dsp:sp modelId="{162E9DF0-85F3-4086-A920-6E00A0C621D3}">
      <dsp:nvSpPr>
        <dsp:cNvPr id="0" name=""/>
        <dsp:cNvSpPr/>
      </dsp:nvSpPr>
      <dsp:spPr>
        <a:xfrm rot="5400000">
          <a:off x="-92056" y="2789124"/>
          <a:ext cx="613711" cy="429597"/>
        </a:xfrm>
        <a:prstGeom prst="chevron">
          <a:avLst/>
        </a:prstGeom>
        <a:solidFill>
          <a:srgbClr val="00AEE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2010-11:</a:t>
          </a:r>
          <a:endParaRPr lang="en-IN" sz="700" b="1" kern="1200"/>
        </a:p>
      </dsp:txBody>
      <dsp:txXfrm rot="-5400000">
        <a:off x="2" y="2911866"/>
        <a:ext cx="429597" cy="184114"/>
      </dsp:txXfrm>
    </dsp:sp>
    <dsp:sp modelId="{31EBB0E7-DE03-4317-B5D2-23A26B18BAB5}">
      <dsp:nvSpPr>
        <dsp:cNvPr id="0" name=""/>
        <dsp:cNvSpPr/>
      </dsp:nvSpPr>
      <dsp:spPr>
        <a:xfrm rot="5400000">
          <a:off x="2547683" y="578981"/>
          <a:ext cx="398912" cy="463508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VC Funding- $88.21MM</a:t>
          </a:r>
          <a:endParaRPr lang="en-IN" sz="1200" kern="1200"/>
        </a:p>
      </dsp:txBody>
      <dsp:txXfrm rot="-5400000">
        <a:off x="429598" y="2716540"/>
        <a:ext cx="4615611" cy="359966"/>
      </dsp:txXfrm>
    </dsp:sp>
    <dsp:sp modelId="{193B6FAC-FA95-4FA1-8C5B-46F12A32BDED}">
      <dsp:nvSpPr>
        <dsp:cNvPr id="0" name=""/>
        <dsp:cNvSpPr/>
      </dsp:nvSpPr>
      <dsp:spPr>
        <a:xfrm rot="5400000">
          <a:off x="-92056" y="3327970"/>
          <a:ext cx="613711" cy="429597"/>
        </a:xfrm>
        <a:prstGeom prst="chevron">
          <a:avLst/>
        </a:prstGeom>
        <a:solidFill>
          <a:srgbClr val="00AEE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2012-13:</a:t>
          </a:r>
          <a:endParaRPr lang="en-IN" sz="700" b="1" kern="1200"/>
        </a:p>
      </dsp:txBody>
      <dsp:txXfrm rot="-5400000">
        <a:off x="2" y="3450712"/>
        <a:ext cx="429597" cy="184114"/>
      </dsp:txXfrm>
    </dsp:sp>
    <dsp:sp modelId="{B512DAEE-8E28-43DA-81BB-25AB085903FC}">
      <dsp:nvSpPr>
        <dsp:cNvPr id="0" name=""/>
        <dsp:cNvSpPr/>
      </dsp:nvSpPr>
      <dsp:spPr>
        <a:xfrm rot="5400000">
          <a:off x="2547683" y="1117828"/>
          <a:ext cx="398912" cy="463508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Preferred Funding: $200MM</a:t>
          </a:r>
          <a:endParaRPr lang="en-IN" sz="1200" kern="1200"/>
        </a:p>
      </dsp:txBody>
      <dsp:txXfrm rot="-5400000">
        <a:off x="429598" y="3255387"/>
        <a:ext cx="4615611" cy="359966"/>
      </dsp:txXfrm>
    </dsp:sp>
    <dsp:sp modelId="{16483086-BE1B-4959-A2C7-EFF8F1ABE9D0}">
      <dsp:nvSpPr>
        <dsp:cNvPr id="0" name=""/>
        <dsp:cNvSpPr/>
      </dsp:nvSpPr>
      <dsp:spPr>
        <a:xfrm rot="5400000">
          <a:off x="-92056" y="3866817"/>
          <a:ext cx="613711" cy="429597"/>
        </a:xfrm>
        <a:prstGeom prst="chevron">
          <a:avLst/>
        </a:prstGeom>
        <a:solidFill>
          <a:srgbClr val="00AEEF"/>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marL="0" lvl="0" indent="0" algn="ctr" defTabSz="311150">
            <a:lnSpc>
              <a:spcPct val="90000"/>
            </a:lnSpc>
            <a:spcBef>
              <a:spcPct val="0"/>
            </a:spcBef>
            <a:spcAft>
              <a:spcPct val="35000"/>
            </a:spcAft>
            <a:buNone/>
          </a:pPr>
          <a:r>
            <a:rPr lang="en-US" sz="700" b="1" kern="1200"/>
            <a:t>2014:</a:t>
          </a:r>
          <a:endParaRPr lang="en-IN" sz="700" b="1" kern="1200"/>
        </a:p>
      </dsp:txBody>
      <dsp:txXfrm rot="-5400000">
        <a:off x="2" y="3989559"/>
        <a:ext cx="429597" cy="184114"/>
      </dsp:txXfrm>
    </dsp:sp>
    <dsp:sp modelId="{328DF14F-1041-4CF6-A861-120546E49CEF}">
      <dsp:nvSpPr>
        <dsp:cNvPr id="0" name=""/>
        <dsp:cNvSpPr/>
      </dsp:nvSpPr>
      <dsp:spPr>
        <a:xfrm rot="5400000">
          <a:off x="2547683" y="1656675"/>
          <a:ext cx="398912" cy="4635084"/>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a:t>IPO- $427MM</a:t>
          </a:r>
          <a:endParaRPr lang="en-IN" sz="1200" kern="1200"/>
        </a:p>
      </dsp:txBody>
      <dsp:txXfrm rot="-5400000">
        <a:off x="429598" y="3794234"/>
        <a:ext cx="4615611" cy="35996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0.28805</cdr:x>
      <cdr:y>0.25372</cdr:y>
    </cdr:from>
    <cdr:to>
      <cdr:x>0.71112</cdr:x>
      <cdr:y>0.25372</cdr:y>
    </cdr:to>
    <cdr:cxnSp macro="">
      <cdr:nvCxnSpPr>
        <cdr:cNvPr id="3" name="Straight Connector 2">
          <a:extLst xmlns:a="http://schemas.openxmlformats.org/drawingml/2006/main">
            <a:ext uri="{FF2B5EF4-FFF2-40B4-BE49-F238E27FC236}">
              <a16:creationId xmlns:a16="http://schemas.microsoft.com/office/drawing/2014/main" id="{72B22E41-5613-A401-AD2A-DEDA3C1F577F}"/>
            </a:ext>
          </a:extLst>
        </cdr:cNvPr>
        <cdr:cNvCxnSpPr/>
      </cdr:nvCxnSpPr>
      <cdr:spPr>
        <a:xfrm xmlns:a="http://schemas.openxmlformats.org/drawingml/2006/main">
          <a:off x="760940" y="319586"/>
          <a:ext cx="1117600" cy="0"/>
        </a:xfrm>
        <a:prstGeom xmlns:a="http://schemas.openxmlformats.org/drawingml/2006/main" prst="line">
          <a:avLst/>
        </a:prstGeom>
        <a:ln xmlns:a="http://schemas.openxmlformats.org/drawingml/2006/main" w="6350"/>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0.125</cdr:x>
      <cdr:y>0.04985</cdr:y>
    </cdr:from>
    <cdr:to>
      <cdr:x>0.875</cdr:x>
      <cdr:y>0.95015</cdr:y>
    </cdr:to>
    <cdr:sp macro="" textlink="">
      <cdr:nvSpPr>
        <cdr:cNvPr id="2" name="TextBox 1">
          <a:extLst xmlns:a="http://schemas.openxmlformats.org/drawingml/2006/main">
            <a:ext uri="{FF2B5EF4-FFF2-40B4-BE49-F238E27FC236}">
              <a16:creationId xmlns:a16="http://schemas.microsoft.com/office/drawing/2014/main" id="{9E7D35E2-3B8F-C496-4AAD-5AE44D224952}"/>
            </a:ext>
          </a:extLst>
        </cdr:cNvPr>
        <cdr:cNvSpPr txBox="1"/>
      </cdr:nvSpPr>
      <cdr:spPr>
        <a:xfrm xmlns:a="http://schemas.openxmlformats.org/drawingml/2006/main">
          <a:off x="152400" y="5063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IN" sz="1100" dirty="0"/>
        </a:p>
      </cdr:txBody>
    </cdr:sp>
  </cdr:relSizeAnchor>
</c:userShapes>
</file>

<file path=ppt/drawings/drawing3.xml><?xml version="1.0" encoding="utf-8"?>
<c:userShapes xmlns:c="http://schemas.openxmlformats.org/drawingml/2006/chart">
  <cdr:relSizeAnchor xmlns:cdr="http://schemas.openxmlformats.org/drawingml/2006/chartDrawing">
    <cdr:from>
      <cdr:x>0.35401</cdr:x>
      <cdr:y>0.72883</cdr:y>
    </cdr:from>
    <cdr:to>
      <cdr:x>0.44692</cdr:x>
      <cdr:y>0.87044</cdr:y>
    </cdr:to>
    <cdr:sp macro="" textlink="">
      <cdr:nvSpPr>
        <cdr:cNvPr id="2" name="Rectangle 1">
          <a:extLst xmlns:a="http://schemas.openxmlformats.org/drawingml/2006/main">
            <a:ext uri="{FF2B5EF4-FFF2-40B4-BE49-F238E27FC236}">
              <a16:creationId xmlns:a16="http://schemas.microsoft.com/office/drawing/2014/main" id="{132082FA-3FD9-33AB-A16B-007B04D1C411}"/>
            </a:ext>
          </a:extLst>
        </cdr:cNvPr>
        <cdr:cNvSpPr/>
      </cdr:nvSpPr>
      <cdr:spPr>
        <a:xfrm xmlns:a="http://schemas.openxmlformats.org/drawingml/2006/main">
          <a:off x="1935481" y="3053742"/>
          <a:ext cx="508000" cy="593362"/>
        </a:xfrm>
        <a:prstGeom xmlns:a="http://schemas.openxmlformats.org/drawingml/2006/main" prst="rect">
          <a:avLst/>
        </a:prstGeom>
        <a:noFill xmlns:a="http://schemas.openxmlformats.org/drawingml/2006/main"/>
        <a:ln xmlns:a="http://schemas.openxmlformats.org/drawingml/2006/main">
          <a:solidFill>
            <a:srgbClr val="C00000"/>
          </a:solidFill>
          <a:prstDash val="sysDash"/>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cdr:x>
      <cdr:y>0.72883</cdr:y>
    </cdr:from>
    <cdr:to>
      <cdr:x>0.59292</cdr:x>
      <cdr:y>0.87044</cdr:y>
    </cdr:to>
    <cdr:sp macro="" textlink="">
      <cdr:nvSpPr>
        <cdr:cNvPr id="5" name="Rectangle 4">
          <a:extLst xmlns:a="http://schemas.openxmlformats.org/drawingml/2006/main">
            <a:ext uri="{FF2B5EF4-FFF2-40B4-BE49-F238E27FC236}">
              <a16:creationId xmlns:a16="http://schemas.microsoft.com/office/drawing/2014/main" id="{13C52F38-04F1-1099-3382-BA0C76BDD99B}"/>
            </a:ext>
          </a:extLst>
        </cdr:cNvPr>
        <cdr:cNvSpPr/>
      </cdr:nvSpPr>
      <cdr:spPr>
        <a:xfrm xmlns:a="http://schemas.openxmlformats.org/drawingml/2006/main">
          <a:off x="2733675" y="3053742"/>
          <a:ext cx="508000" cy="593362"/>
        </a:xfrm>
        <a:prstGeom xmlns:a="http://schemas.openxmlformats.org/drawingml/2006/main" prst="rect">
          <a:avLst/>
        </a:prstGeom>
        <a:noFill xmlns:a="http://schemas.openxmlformats.org/drawingml/2006/main"/>
        <a:ln xmlns:a="http://schemas.openxmlformats.org/drawingml/2006/main">
          <a:solidFill>
            <a:srgbClr val="C00000"/>
          </a:solidFill>
          <a:prstDash val="sysDash"/>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0.64123</cdr:x>
      <cdr:y>0.72883</cdr:y>
    </cdr:from>
    <cdr:to>
      <cdr:x>0.73415</cdr:x>
      <cdr:y>0.87044</cdr:y>
    </cdr:to>
    <cdr:sp macro="" textlink="">
      <cdr:nvSpPr>
        <cdr:cNvPr id="6" name="Rectangle 5">
          <a:extLst xmlns:a="http://schemas.openxmlformats.org/drawingml/2006/main">
            <a:ext uri="{FF2B5EF4-FFF2-40B4-BE49-F238E27FC236}">
              <a16:creationId xmlns:a16="http://schemas.microsoft.com/office/drawing/2014/main" id="{5EC0CC88-D767-18B6-CA57-E2489F956193}"/>
            </a:ext>
          </a:extLst>
        </cdr:cNvPr>
        <cdr:cNvSpPr/>
      </cdr:nvSpPr>
      <cdr:spPr>
        <a:xfrm xmlns:a="http://schemas.openxmlformats.org/drawingml/2006/main">
          <a:off x="3505835" y="3053742"/>
          <a:ext cx="508000" cy="593362"/>
        </a:xfrm>
        <a:prstGeom xmlns:a="http://schemas.openxmlformats.org/drawingml/2006/main" prst="rect">
          <a:avLst/>
        </a:prstGeom>
        <a:noFill xmlns:a="http://schemas.openxmlformats.org/drawingml/2006/main"/>
        <a:ln xmlns:a="http://schemas.openxmlformats.org/drawingml/2006/main">
          <a:solidFill>
            <a:srgbClr val="C00000"/>
          </a:solidFill>
          <a:prstDash val="sysDash"/>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cdr:x>
      <cdr:y>0.20726</cdr:y>
    </cdr:from>
    <cdr:to>
      <cdr:x>0.35803</cdr:x>
      <cdr:y>0.79963</cdr:y>
    </cdr:to>
    <cdr:cxnSp macro="">
      <cdr:nvCxnSpPr>
        <cdr:cNvPr id="10" name="Connector: Curved 9">
          <a:extLst xmlns:a="http://schemas.openxmlformats.org/drawingml/2006/main">
            <a:ext uri="{FF2B5EF4-FFF2-40B4-BE49-F238E27FC236}">
              <a16:creationId xmlns:a16="http://schemas.microsoft.com/office/drawing/2014/main" id="{9FB3B601-D7B4-F629-FFCF-14A9BB7A212C}"/>
            </a:ext>
          </a:extLst>
        </cdr:cNvPr>
        <cdr:cNvCxnSpPr>
          <a:stCxn xmlns:a="http://schemas.openxmlformats.org/drawingml/2006/main" id="2" idx="1"/>
        </cdr:cNvCxnSpPr>
      </cdr:nvCxnSpPr>
      <cdr:spPr>
        <a:xfrm xmlns:a="http://schemas.openxmlformats.org/drawingml/2006/main" rot="10800000">
          <a:off x="-22008" y="868397"/>
          <a:ext cx="1957489" cy="2482026"/>
        </a:xfrm>
        <a:prstGeom xmlns:a="http://schemas.openxmlformats.org/drawingml/2006/main" prst="curvedConnector2">
          <a:avLst/>
        </a:prstGeom>
        <a:ln xmlns:a="http://schemas.openxmlformats.org/drawingml/2006/main" w="9525">
          <a:solidFill>
            <a:srgbClr val="C00000"/>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1.82904E-7</cdr:x>
      <cdr:y>0.20726</cdr:y>
    </cdr:from>
    <cdr:to>
      <cdr:x>0.5</cdr:x>
      <cdr:y>0.79963</cdr:y>
    </cdr:to>
    <cdr:cxnSp macro="">
      <cdr:nvCxnSpPr>
        <cdr:cNvPr id="11" name="Connector: Curved 10">
          <a:extLst xmlns:a="http://schemas.openxmlformats.org/drawingml/2006/main">
            <a:ext uri="{FF2B5EF4-FFF2-40B4-BE49-F238E27FC236}">
              <a16:creationId xmlns:a16="http://schemas.microsoft.com/office/drawing/2014/main" id="{7D801731-2B65-6CE0-3B0E-B1890B6F54A3}"/>
            </a:ext>
          </a:extLst>
        </cdr:cNvPr>
        <cdr:cNvCxnSpPr/>
      </cdr:nvCxnSpPr>
      <cdr:spPr>
        <a:xfrm xmlns:a="http://schemas.openxmlformats.org/drawingml/2006/main" rot="10800000">
          <a:off x="1" y="868397"/>
          <a:ext cx="2733675" cy="2482026"/>
        </a:xfrm>
        <a:prstGeom xmlns:a="http://schemas.openxmlformats.org/drawingml/2006/main" prst="curvedConnector3">
          <a:avLst>
            <a:gd name="adj1" fmla="val 50000"/>
          </a:avLst>
        </a:prstGeom>
        <a:ln xmlns:a="http://schemas.openxmlformats.org/drawingml/2006/main" w="9525">
          <a:solidFill>
            <a:srgbClr val="C00000"/>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1.82904E-7</cdr:x>
      <cdr:y>0.20726</cdr:y>
    </cdr:from>
    <cdr:to>
      <cdr:x>0.64123</cdr:x>
      <cdr:y>0.79963</cdr:y>
    </cdr:to>
    <cdr:cxnSp macro="">
      <cdr:nvCxnSpPr>
        <cdr:cNvPr id="12" name="Connector: Curved 11">
          <a:extLst xmlns:a="http://schemas.openxmlformats.org/drawingml/2006/main">
            <a:ext uri="{FF2B5EF4-FFF2-40B4-BE49-F238E27FC236}">
              <a16:creationId xmlns:a16="http://schemas.microsoft.com/office/drawing/2014/main" id="{54B2818A-01F5-3193-0CD9-F9D9B60A00ED}"/>
            </a:ext>
          </a:extLst>
        </cdr:cNvPr>
        <cdr:cNvCxnSpPr/>
      </cdr:nvCxnSpPr>
      <cdr:spPr>
        <a:xfrm xmlns:a="http://schemas.openxmlformats.org/drawingml/2006/main" rot="10800000">
          <a:off x="1" y="868397"/>
          <a:ext cx="3505835" cy="2482026"/>
        </a:xfrm>
        <a:prstGeom xmlns:a="http://schemas.openxmlformats.org/drawingml/2006/main" prst="curvedConnector3">
          <a:avLst>
            <a:gd name="adj1" fmla="val 50000"/>
          </a:avLst>
        </a:prstGeom>
        <a:ln xmlns:a="http://schemas.openxmlformats.org/drawingml/2006/main" w="9525">
          <a:solidFill>
            <a:srgbClr val="C00000"/>
          </a:solidFill>
          <a:prstDash val="sysDot"/>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17B818-FCB9-42F1-864B-C19271E787E8}" type="datetimeFigureOut">
              <a:rPr lang="en-IN" smtClean="0"/>
              <a:t>19-08-2024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8382D-EF65-43F0-9A11-866B599EC7D7}" type="slidenum">
              <a:rPr lang="en-IN" smtClean="0"/>
              <a:t>‹#›</a:t>
            </a:fld>
            <a:endParaRPr lang="en-IN"/>
          </a:p>
        </p:txBody>
      </p:sp>
    </p:spTree>
    <p:extLst>
      <p:ext uri="{BB962C8B-B14F-4D97-AF65-F5344CB8AC3E}">
        <p14:creationId xmlns:p14="http://schemas.microsoft.com/office/powerpoint/2010/main" val="675580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3D8382D-EF65-43F0-9A11-866B599EC7D7}" type="slidenum">
              <a:rPr lang="en-IN" smtClean="0"/>
              <a:t>6</a:t>
            </a:fld>
            <a:endParaRPr lang="en-IN"/>
          </a:p>
        </p:txBody>
      </p:sp>
    </p:spTree>
    <p:extLst>
      <p:ext uri="{BB962C8B-B14F-4D97-AF65-F5344CB8AC3E}">
        <p14:creationId xmlns:p14="http://schemas.microsoft.com/office/powerpoint/2010/main" val="4053426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1333-A1DA-F657-7CD1-2F7F2316A1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02584A-EAD3-6DE0-DF96-FF062EB1A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8D33110-8921-89A0-334B-BBCF52847F82}"/>
              </a:ext>
            </a:extLst>
          </p:cNvPr>
          <p:cNvSpPr>
            <a:spLocks noGrp="1"/>
          </p:cNvSpPr>
          <p:nvPr>
            <p:ph type="dt" sz="half" idx="10"/>
          </p:nvPr>
        </p:nvSpPr>
        <p:spPr/>
        <p:txBody>
          <a:bodyPr/>
          <a:lstStyle/>
          <a:p>
            <a:fld id="{988E5342-199A-4FDB-AB77-74704B6C041D}" type="datetime1">
              <a:rPr lang="en-IN" smtClean="0"/>
              <a:t>19-08-2024</a:t>
            </a:fld>
            <a:endParaRPr lang="en-IN"/>
          </a:p>
        </p:txBody>
      </p:sp>
      <p:sp>
        <p:nvSpPr>
          <p:cNvPr id="5" name="Footer Placeholder 4">
            <a:extLst>
              <a:ext uri="{FF2B5EF4-FFF2-40B4-BE49-F238E27FC236}">
                <a16:creationId xmlns:a16="http://schemas.microsoft.com/office/drawing/2014/main" id="{EFD9783A-256B-A8E4-AC3B-E6812BDA74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5C1AE4-B06B-9AEC-6099-33CF582AD833}"/>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407571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10F98-E164-A262-FFA1-59535A0F0F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79B2EF-DE5F-003E-0D97-E32B7406E9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1E8EF4-91A9-F698-98BA-FF66D4801885}"/>
              </a:ext>
            </a:extLst>
          </p:cNvPr>
          <p:cNvSpPr>
            <a:spLocks noGrp="1"/>
          </p:cNvSpPr>
          <p:nvPr>
            <p:ph type="dt" sz="half" idx="10"/>
          </p:nvPr>
        </p:nvSpPr>
        <p:spPr/>
        <p:txBody>
          <a:bodyPr/>
          <a:lstStyle/>
          <a:p>
            <a:fld id="{53E45B19-7BB4-4797-A09B-026126E00708}" type="datetime1">
              <a:rPr lang="en-IN" smtClean="0"/>
              <a:t>19-08-2024</a:t>
            </a:fld>
            <a:endParaRPr lang="en-IN"/>
          </a:p>
        </p:txBody>
      </p:sp>
      <p:sp>
        <p:nvSpPr>
          <p:cNvPr id="5" name="Footer Placeholder 4">
            <a:extLst>
              <a:ext uri="{FF2B5EF4-FFF2-40B4-BE49-F238E27FC236}">
                <a16:creationId xmlns:a16="http://schemas.microsoft.com/office/drawing/2014/main" id="{FAE7664C-D02D-1F5C-7AED-564BA70623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2F96D2-E1F8-E457-EF35-1AE23F3F4473}"/>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799468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6E8241-2A15-B8EE-BA4F-D6C39AE0D8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AC62DD-FE99-FBC0-0B2A-7C8F8D1EC3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103613-3C06-C76C-3445-9F2A24A1A5EE}"/>
              </a:ext>
            </a:extLst>
          </p:cNvPr>
          <p:cNvSpPr>
            <a:spLocks noGrp="1"/>
          </p:cNvSpPr>
          <p:nvPr>
            <p:ph type="dt" sz="half" idx="10"/>
          </p:nvPr>
        </p:nvSpPr>
        <p:spPr/>
        <p:txBody>
          <a:bodyPr/>
          <a:lstStyle/>
          <a:p>
            <a:fld id="{FAF84D60-EA97-4F72-BF8C-8A9FCA86455C}" type="datetime1">
              <a:rPr lang="en-IN" smtClean="0"/>
              <a:t>19-08-2024</a:t>
            </a:fld>
            <a:endParaRPr lang="en-IN"/>
          </a:p>
        </p:txBody>
      </p:sp>
      <p:sp>
        <p:nvSpPr>
          <p:cNvPr id="5" name="Footer Placeholder 4">
            <a:extLst>
              <a:ext uri="{FF2B5EF4-FFF2-40B4-BE49-F238E27FC236}">
                <a16:creationId xmlns:a16="http://schemas.microsoft.com/office/drawing/2014/main" id="{8BC8480A-EC1F-92C6-906D-22EDE680F7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480472-F3C2-B4A7-E52D-60C1F88300A6}"/>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28479485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1526874" y="1329829"/>
            <a:ext cx="2043713" cy="6406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fld id="{B5DBE4EE-E382-41EC-B9EC-1EFF48BC7873}" type="datetime1">
              <a:rPr lang="en-IN" smtClean="0"/>
              <a:t>19-08-2024</a:t>
            </a:fld>
            <a:endParaRPr lang="en-US"/>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endParaRPr lang="en-US"/>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a:p>
        </p:txBody>
      </p:sp>
    </p:spTree>
    <p:extLst>
      <p:ext uri="{BB962C8B-B14F-4D97-AF65-F5344CB8AC3E}">
        <p14:creationId xmlns:p14="http://schemas.microsoft.com/office/powerpoint/2010/main" val="2861680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F624-0EF4-BCF2-8584-7955D79D55B4}"/>
              </a:ext>
            </a:extLst>
          </p:cNvPr>
          <p:cNvSpPr>
            <a:spLocks noGrp="1"/>
          </p:cNvSpPr>
          <p:nvPr>
            <p:ph type="title" hasCustomPrompt="1"/>
          </p:nvPr>
        </p:nvSpPr>
        <p:spPr>
          <a:xfrm>
            <a:off x="838200" y="365125"/>
            <a:ext cx="10515600" cy="5836892"/>
          </a:xfrm>
        </p:spPr>
        <p:txBody>
          <a:bodyPr anchor="t">
            <a:normAutofit/>
          </a:bodyPr>
          <a:lstStyle>
            <a:lvl1pPr marL="342900" indent="-342900">
              <a:buFont typeface="Arial" panose="020B0604020202020204" pitchFamily="34" charset="0"/>
              <a:buChar char="•"/>
              <a:defRPr sz="2400"/>
            </a:lvl1pPr>
          </a:lstStyle>
          <a:p>
            <a:r>
              <a:rPr lang="en-US"/>
              <a:t>Subscription revenue</a:t>
            </a:r>
            <a:endParaRPr lang="en-IN"/>
          </a:p>
        </p:txBody>
      </p:sp>
      <p:sp>
        <p:nvSpPr>
          <p:cNvPr id="3" name="Date Placeholder 2">
            <a:extLst>
              <a:ext uri="{FF2B5EF4-FFF2-40B4-BE49-F238E27FC236}">
                <a16:creationId xmlns:a16="http://schemas.microsoft.com/office/drawing/2014/main" id="{F88A93E9-A41A-177F-6DB0-444669C4B19A}"/>
              </a:ext>
            </a:extLst>
          </p:cNvPr>
          <p:cNvSpPr>
            <a:spLocks noGrp="1"/>
          </p:cNvSpPr>
          <p:nvPr>
            <p:ph type="dt" sz="half" idx="10"/>
          </p:nvPr>
        </p:nvSpPr>
        <p:spPr/>
        <p:txBody>
          <a:bodyPr/>
          <a:lstStyle/>
          <a:p>
            <a:fld id="{0DE54D2D-FF5D-47ED-AFA3-AE241B12A38F}" type="datetime1">
              <a:rPr lang="en-IN" smtClean="0"/>
              <a:t>19-08-2024</a:t>
            </a:fld>
            <a:endParaRPr lang="en-IN"/>
          </a:p>
        </p:txBody>
      </p:sp>
      <p:sp>
        <p:nvSpPr>
          <p:cNvPr id="4" name="Footer Placeholder 3">
            <a:extLst>
              <a:ext uri="{FF2B5EF4-FFF2-40B4-BE49-F238E27FC236}">
                <a16:creationId xmlns:a16="http://schemas.microsoft.com/office/drawing/2014/main" id="{7CD4C3F2-EB7F-D4C6-1228-480E1515ED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1D5455D-5921-C762-A225-0DCE9B6BEB1E}"/>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2456079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477E6-E23A-0CA3-AFB0-EFDB757E76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773A75-4947-EC71-44B9-BC58C80533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2BCF73-83F8-1F36-E9F4-6C5F32AADFA3}"/>
              </a:ext>
            </a:extLst>
          </p:cNvPr>
          <p:cNvSpPr>
            <a:spLocks noGrp="1"/>
          </p:cNvSpPr>
          <p:nvPr>
            <p:ph type="dt" sz="half" idx="10"/>
          </p:nvPr>
        </p:nvSpPr>
        <p:spPr/>
        <p:txBody>
          <a:bodyPr/>
          <a:lstStyle/>
          <a:p>
            <a:fld id="{D83B795A-3CBC-4A1B-9322-6C5A754AF33A}" type="datetime1">
              <a:rPr lang="en-IN" smtClean="0"/>
              <a:t>19-08-2024</a:t>
            </a:fld>
            <a:endParaRPr lang="en-IN"/>
          </a:p>
        </p:txBody>
      </p:sp>
      <p:sp>
        <p:nvSpPr>
          <p:cNvPr id="5" name="Footer Placeholder 4">
            <a:extLst>
              <a:ext uri="{FF2B5EF4-FFF2-40B4-BE49-F238E27FC236}">
                <a16:creationId xmlns:a16="http://schemas.microsoft.com/office/drawing/2014/main" id="{7F15BE73-BBB6-AD87-B883-7F2B534A3A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9160AC-412F-F111-4CA9-EA9810DEEF39}"/>
              </a:ext>
            </a:extLst>
          </p:cNvPr>
          <p:cNvSpPr>
            <a:spLocks noGrp="1"/>
          </p:cNvSpPr>
          <p:nvPr>
            <p:ph type="sldNum" sz="quarter" idx="12"/>
          </p:nvPr>
        </p:nvSpPr>
        <p:spPr/>
        <p:txBody>
          <a:bodyPr/>
          <a:lstStyle/>
          <a:p>
            <a:fld id="{27228860-FD8D-418C-88C6-53441B2F25DA}" type="slidenum">
              <a:rPr lang="en-IN" smtClean="0"/>
              <a:t>‹#›</a:t>
            </a:fld>
            <a:endParaRPr lang="en-IN"/>
          </a:p>
        </p:txBody>
      </p:sp>
      <p:cxnSp>
        <p:nvCxnSpPr>
          <p:cNvPr id="8" name="Straight Connector 7">
            <a:extLst>
              <a:ext uri="{FF2B5EF4-FFF2-40B4-BE49-F238E27FC236}">
                <a16:creationId xmlns:a16="http://schemas.microsoft.com/office/drawing/2014/main" id="{4B4B5A99-344E-05F3-C34F-5363A6B40A89}"/>
              </a:ext>
            </a:extLst>
          </p:cNvPr>
          <p:cNvCxnSpPr/>
          <p:nvPr userDrawn="1"/>
        </p:nvCxnSpPr>
        <p:spPr>
          <a:xfrm>
            <a:off x="838200" y="365125"/>
            <a:ext cx="1051560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60CAF66-A735-8241-CFEF-4EBE81C2F7FB}"/>
              </a:ext>
            </a:extLst>
          </p:cNvPr>
          <p:cNvCxnSpPr/>
          <p:nvPr userDrawn="1"/>
        </p:nvCxnSpPr>
        <p:spPr>
          <a:xfrm>
            <a:off x="838200" y="6167438"/>
            <a:ext cx="10515600" cy="0"/>
          </a:xfrm>
          <a:prstGeom prst="line">
            <a:avLst/>
          </a:prstGeom>
          <a:ln w="571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47360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2C1FF-006C-C026-0C97-58E1D67B98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C9D4348-DA9A-FE64-95B3-D0DDCEE428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E5E1D7-2A7A-D234-0BA6-5F410843598D}"/>
              </a:ext>
            </a:extLst>
          </p:cNvPr>
          <p:cNvSpPr>
            <a:spLocks noGrp="1"/>
          </p:cNvSpPr>
          <p:nvPr>
            <p:ph type="dt" sz="half" idx="10"/>
          </p:nvPr>
        </p:nvSpPr>
        <p:spPr/>
        <p:txBody>
          <a:bodyPr/>
          <a:lstStyle/>
          <a:p>
            <a:fld id="{4AD8F26A-9671-49A5-8606-3B4CB8D6CF97}" type="datetime1">
              <a:rPr lang="en-IN" smtClean="0"/>
              <a:t>19-08-2024</a:t>
            </a:fld>
            <a:endParaRPr lang="en-IN"/>
          </a:p>
        </p:txBody>
      </p:sp>
      <p:sp>
        <p:nvSpPr>
          <p:cNvPr id="5" name="Footer Placeholder 4">
            <a:extLst>
              <a:ext uri="{FF2B5EF4-FFF2-40B4-BE49-F238E27FC236}">
                <a16:creationId xmlns:a16="http://schemas.microsoft.com/office/drawing/2014/main" id="{8065A911-A351-40D8-667E-21AA30015F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557729D-9D76-7DD2-000A-29DECA053BA2}"/>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19416348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65D1-F084-673E-F219-FF16AB1AB8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1899F7-0C1B-0FB9-BDDD-AE2D0D5FC2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49B2F5-A964-6CC7-99AD-D44DCB1926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06F7B3-C780-204F-8FCC-5B33209D58C1}"/>
              </a:ext>
            </a:extLst>
          </p:cNvPr>
          <p:cNvSpPr>
            <a:spLocks noGrp="1"/>
          </p:cNvSpPr>
          <p:nvPr>
            <p:ph type="dt" sz="half" idx="10"/>
          </p:nvPr>
        </p:nvSpPr>
        <p:spPr/>
        <p:txBody>
          <a:bodyPr/>
          <a:lstStyle/>
          <a:p>
            <a:fld id="{9FEB60CA-5CA5-40DD-ADC2-7C8175AA4859}" type="datetime1">
              <a:rPr lang="en-IN" smtClean="0"/>
              <a:t>19-08-2024</a:t>
            </a:fld>
            <a:endParaRPr lang="en-IN"/>
          </a:p>
        </p:txBody>
      </p:sp>
      <p:sp>
        <p:nvSpPr>
          <p:cNvPr id="6" name="Footer Placeholder 5">
            <a:extLst>
              <a:ext uri="{FF2B5EF4-FFF2-40B4-BE49-F238E27FC236}">
                <a16:creationId xmlns:a16="http://schemas.microsoft.com/office/drawing/2014/main" id="{7331BD5D-F8D9-B4D9-3349-00E0AA4455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EBF8B1-B039-8357-BAEC-E52A543F2D30}"/>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29781078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3D714-39C4-50C8-964F-5C19A497620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EDA438-D6D9-4204-FEE8-EE72BE07E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4E0DDF-288F-3BE9-E9B5-4A4682CD5E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B9DAE72-E29D-D4F9-EC94-E7A0471278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716D1-968F-7F40-E22B-4FB36D23F7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9FF11DF-EC59-CF67-AA09-61C6CFB31290}"/>
              </a:ext>
            </a:extLst>
          </p:cNvPr>
          <p:cNvSpPr>
            <a:spLocks noGrp="1"/>
          </p:cNvSpPr>
          <p:nvPr>
            <p:ph type="dt" sz="half" idx="10"/>
          </p:nvPr>
        </p:nvSpPr>
        <p:spPr/>
        <p:txBody>
          <a:bodyPr/>
          <a:lstStyle/>
          <a:p>
            <a:fld id="{16518E15-5061-4E4C-AC95-9F7F4972EAA9}" type="datetime1">
              <a:rPr lang="en-IN" smtClean="0"/>
              <a:t>19-08-2024</a:t>
            </a:fld>
            <a:endParaRPr lang="en-IN"/>
          </a:p>
        </p:txBody>
      </p:sp>
      <p:sp>
        <p:nvSpPr>
          <p:cNvPr id="8" name="Footer Placeholder 7">
            <a:extLst>
              <a:ext uri="{FF2B5EF4-FFF2-40B4-BE49-F238E27FC236}">
                <a16:creationId xmlns:a16="http://schemas.microsoft.com/office/drawing/2014/main" id="{56CE1BC9-32CD-4915-3AC3-E9CA7A4C43F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EF019B-5D4A-6301-352F-38F6FCECFB58}"/>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28258391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344B8-7B4C-4A24-38F1-0C8FBFE007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064508-D70B-015F-BCE0-7D64839D7C46}"/>
              </a:ext>
            </a:extLst>
          </p:cNvPr>
          <p:cNvSpPr>
            <a:spLocks noGrp="1"/>
          </p:cNvSpPr>
          <p:nvPr>
            <p:ph type="dt" sz="half" idx="10"/>
          </p:nvPr>
        </p:nvSpPr>
        <p:spPr/>
        <p:txBody>
          <a:bodyPr/>
          <a:lstStyle/>
          <a:p>
            <a:fld id="{68F3DACD-334E-4A5E-AFCD-FA9A5D4AC503}" type="datetime1">
              <a:rPr lang="en-IN" smtClean="0"/>
              <a:t>19-08-2024</a:t>
            </a:fld>
            <a:endParaRPr lang="en-IN"/>
          </a:p>
        </p:txBody>
      </p:sp>
      <p:sp>
        <p:nvSpPr>
          <p:cNvPr id="4" name="Footer Placeholder 3">
            <a:extLst>
              <a:ext uri="{FF2B5EF4-FFF2-40B4-BE49-F238E27FC236}">
                <a16:creationId xmlns:a16="http://schemas.microsoft.com/office/drawing/2014/main" id="{882B3580-56C9-8B03-126C-D2ACA8B96E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D6EB8AB-9574-CAD7-D88D-8059E1D7FF27}"/>
              </a:ext>
            </a:extLst>
          </p:cNvPr>
          <p:cNvSpPr>
            <a:spLocks noGrp="1"/>
          </p:cNvSpPr>
          <p:nvPr>
            <p:ph type="sldNum" sz="quarter" idx="12"/>
          </p:nvPr>
        </p:nvSpPr>
        <p:spPr/>
        <p:txBody>
          <a:bodyPr/>
          <a:lstStyle/>
          <a:p>
            <a:fld id="{27228860-FD8D-418C-88C6-53441B2F25DA}" type="slidenum">
              <a:rPr lang="en-IN" smtClean="0"/>
              <a:t>‹#›</a:t>
            </a:fld>
            <a:endParaRPr lang="en-IN"/>
          </a:p>
        </p:txBody>
      </p:sp>
      <p:cxnSp>
        <p:nvCxnSpPr>
          <p:cNvPr id="6" name="Straight Connector 5">
            <a:extLst>
              <a:ext uri="{FF2B5EF4-FFF2-40B4-BE49-F238E27FC236}">
                <a16:creationId xmlns:a16="http://schemas.microsoft.com/office/drawing/2014/main" id="{B29FFDF0-03FE-D644-5F65-4C460F70E119}"/>
              </a:ext>
            </a:extLst>
          </p:cNvPr>
          <p:cNvCxnSpPr/>
          <p:nvPr userDrawn="1"/>
        </p:nvCxnSpPr>
        <p:spPr>
          <a:xfrm>
            <a:off x="838200" y="365125"/>
            <a:ext cx="1051560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423262B-C1BD-E254-FF50-F3ED9AA46B57}"/>
              </a:ext>
            </a:extLst>
          </p:cNvPr>
          <p:cNvCxnSpPr/>
          <p:nvPr userDrawn="1"/>
        </p:nvCxnSpPr>
        <p:spPr>
          <a:xfrm>
            <a:off x="838200" y="6167438"/>
            <a:ext cx="10515600" cy="0"/>
          </a:xfrm>
          <a:prstGeom prst="line">
            <a:avLst/>
          </a:prstGeom>
          <a:ln w="5715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6573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E1BC53-3E06-BCAF-A1DA-F1B94BF1D46C}"/>
              </a:ext>
            </a:extLst>
          </p:cNvPr>
          <p:cNvSpPr>
            <a:spLocks noGrp="1"/>
          </p:cNvSpPr>
          <p:nvPr>
            <p:ph type="dt" sz="half" idx="10"/>
          </p:nvPr>
        </p:nvSpPr>
        <p:spPr/>
        <p:txBody>
          <a:bodyPr/>
          <a:lstStyle/>
          <a:p>
            <a:fld id="{FDBC4E1F-35AD-4A5A-9771-C0CC0245ED3E}" type="datetime1">
              <a:rPr lang="en-IN" smtClean="0"/>
              <a:t>19-08-2024</a:t>
            </a:fld>
            <a:endParaRPr lang="en-IN"/>
          </a:p>
        </p:txBody>
      </p:sp>
      <p:sp>
        <p:nvSpPr>
          <p:cNvPr id="3" name="Footer Placeholder 2">
            <a:extLst>
              <a:ext uri="{FF2B5EF4-FFF2-40B4-BE49-F238E27FC236}">
                <a16:creationId xmlns:a16="http://schemas.microsoft.com/office/drawing/2014/main" id="{5494F352-6ED0-12FC-997E-AC248E0643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432C0C-4658-1036-1B51-7DF87A67E4D8}"/>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239339190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23774-95BF-CF18-A514-90A932D9E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F8FA44A-325A-78CC-545D-12C79FB99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C40AD2E-65E9-49DA-FEB0-CB6106552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6578F4-09C3-6950-BD8B-B53FAFDD2CFB}"/>
              </a:ext>
            </a:extLst>
          </p:cNvPr>
          <p:cNvSpPr>
            <a:spLocks noGrp="1"/>
          </p:cNvSpPr>
          <p:nvPr>
            <p:ph type="dt" sz="half" idx="10"/>
          </p:nvPr>
        </p:nvSpPr>
        <p:spPr/>
        <p:txBody>
          <a:bodyPr/>
          <a:lstStyle/>
          <a:p>
            <a:fld id="{D4A017E1-6AAB-4A69-BB9F-3C9A5F62371C}" type="datetime1">
              <a:rPr lang="en-IN" smtClean="0"/>
              <a:t>19-08-2024</a:t>
            </a:fld>
            <a:endParaRPr lang="en-IN"/>
          </a:p>
        </p:txBody>
      </p:sp>
      <p:sp>
        <p:nvSpPr>
          <p:cNvPr id="6" name="Footer Placeholder 5">
            <a:extLst>
              <a:ext uri="{FF2B5EF4-FFF2-40B4-BE49-F238E27FC236}">
                <a16:creationId xmlns:a16="http://schemas.microsoft.com/office/drawing/2014/main" id="{CAD2C916-26C6-B216-87AE-43CEFF50A9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7C82FA-EDE7-5D3B-B835-A217D0E41C17}"/>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237929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7E27-7EFC-FD9A-6BAE-DFB53B597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F6F1E39-D994-B667-FFD2-C5A7BD862A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C80294-B815-00C3-0D3D-18B140013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6CCCF-4BA3-99F0-537D-885BA3D9559C}"/>
              </a:ext>
            </a:extLst>
          </p:cNvPr>
          <p:cNvSpPr>
            <a:spLocks noGrp="1"/>
          </p:cNvSpPr>
          <p:nvPr>
            <p:ph type="dt" sz="half" idx="10"/>
          </p:nvPr>
        </p:nvSpPr>
        <p:spPr/>
        <p:txBody>
          <a:bodyPr/>
          <a:lstStyle/>
          <a:p>
            <a:fld id="{77806613-0583-473E-885D-0700EE8C89C1}" type="datetime1">
              <a:rPr lang="en-IN" smtClean="0"/>
              <a:t>19-08-2024</a:t>
            </a:fld>
            <a:endParaRPr lang="en-IN"/>
          </a:p>
        </p:txBody>
      </p:sp>
      <p:sp>
        <p:nvSpPr>
          <p:cNvPr id="6" name="Footer Placeholder 5">
            <a:extLst>
              <a:ext uri="{FF2B5EF4-FFF2-40B4-BE49-F238E27FC236}">
                <a16:creationId xmlns:a16="http://schemas.microsoft.com/office/drawing/2014/main" id="{2313ABFA-8775-5C51-EB7B-A351C1772B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7E0D3A-A947-E178-312A-FFEC9D8FCB25}"/>
              </a:ext>
            </a:extLst>
          </p:cNvPr>
          <p:cNvSpPr>
            <a:spLocks noGrp="1"/>
          </p:cNvSpPr>
          <p:nvPr>
            <p:ph type="sldNum" sz="quarter" idx="12"/>
          </p:nvPr>
        </p:nvSpPr>
        <p:spPr/>
        <p:txBody>
          <a:bodyPr/>
          <a:lstStyle/>
          <a:p>
            <a:fld id="{27228860-FD8D-418C-88C6-53441B2F25DA}" type="slidenum">
              <a:rPr lang="en-IN" smtClean="0"/>
              <a:t>‹#›</a:t>
            </a:fld>
            <a:endParaRPr lang="en-IN"/>
          </a:p>
        </p:txBody>
      </p:sp>
    </p:spTree>
    <p:extLst>
      <p:ext uri="{BB962C8B-B14F-4D97-AF65-F5344CB8AC3E}">
        <p14:creationId xmlns:p14="http://schemas.microsoft.com/office/powerpoint/2010/main" val="231162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F3631E0B-6BE6-13B5-C5F4-38AB58A12FE1}"/>
              </a:ext>
            </a:extLst>
          </p:cNvPr>
          <p:cNvSpPr/>
          <p:nvPr userDrawn="1"/>
        </p:nvSpPr>
        <p:spPr>
          <a:xfrm>
            <a:off x="11083167" y="6419849"/>
            <a:ext cx="238125" cy="238125"/>
          </a:xfrm>
          <a:prstGeom prst="ellipse">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Placeholder 1">
            <a:extLst>
              <a:ext uri="{FF2B5EF4-FFF2-40B4-BE49-F238E27FC236}">
                <a16:creationId xmlns:a16="http://schemas.microsoft.com/office/drawing/2014/main" id="{AD7621AF-6F73-7068-9A62-A1E44A4F05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555D23-A5E1-FCBE-24D7-4DE14E06DB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73B589-80BA-BCED-F9E5-7DCA7EDACA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364E76-460F-443C-B635-7D606507A2DF}" type="datetime1">
              <a:rPr lang="en-IN" smtClean="0"/>
              <a:t>19-08-2024</a:t>
            </a:fld>
            <a:endParaRPr lang="en-IN"/>
          </a:p>
        </p:txBody>
      </p:sp>
      <p:sp>
        <p:nvSpPr>
          <p:cNvPr id="5" name="Footer Placeholder 4">
            <a:extLst>
              <a:ext uri="{FF2B5EF4-FFF2-40B4-BE49-F238E27FC236}">
                <a16:creationId xmlns:a16="http://schemas.microsoft.com/office/drawing/2014/main" id="{3F8786DE-211B-5067-C783-013D059F98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3CC6013-16A4-332B-B2F7-7F4E191B02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defRPr>
            </a:lvl1pPr>
          </a:lstStyle>
          <a:p>
            <a:fld id="{27228860-FD8D-418C-88C6-53441B2F25DA}" type="slidenum">
              <a:rPr lang="en-IN" smtClean="0"/>
              <a:pPr/>
              <a:t>‹#›</a:t>
            </a:fld>
            <a:endParaRPr lang="en-IN"/>
          </a:p>
        </p:txBody>
      </p:sp>
      <p:sp>
        <p:nvSpPr>
          <p:cNvPr id="7" name="TextBox 6">
            <a:extLst>
              <a:ext uri="{FF2B5EF4-FFF2-40B4-BE49-F238E27FC236}">
                <a16:creationId xmlns:a16="http://schemas.microsoft.com/office/drawing/2014/main" id="{AB73E9E4-6407-E790-E819-785699106B5F}"/>
              </a:ext>
            </a:extLst>
          </p:cNvPr>
          <p:cNvSpPr txBox="1"/>
          <p:nvPr userDrawn="1"/>
        </p:nvSpPr>
        <p:spPr>
          <a:xfrm>
            <a:off x="8751750" y="6400412"/>
            <a:ext cx="1830387" cy="284693"/>
          </a:xfrm>
          <a:prstGeom prst="rect">
            <a:avLst/>
          </a:prstGeom>
          <a:noFill/>
        </p:spPr>
        <p:txBody>
          <a:bodyPr wrap="square" rtlCol="0">
            <a:spAutoFit/>
          </a:bodyPr>
          <a:lstStyle/>
          <a:p>
            <a:pPr algn="l"/>
            <a:r>
              <a:rPr lang="en-US" sz="1250" b="1" u="sng">
                <a:solidFill>
                  <a:srgbClr val="00AEEF"/>
                </a:solidFill>
                <a:latin typeface="Neuropol" panose="020F0607030201010804" pitchFamily="34" charset="0"/>
                <a:ea typeface="Verdana" panose="020B0604030504040204" pitchFamily="34" charset="0"/>
              </a:rPr>
              <a:t>Sharper Focus</a:t>
            </a:r>
            <a:endParaRPr lang="en-IN" sz="1250" b="1" u="sng">
              <a:solidFill>
                <a:srgbClr val="00AEEF"/>
              </a:solidFill>
              <a:latin typeface="Neuropol" panose="020F0607030201010804" pitchFamily="34" charset="0"/>
              <a:ea typeface="Verdana" panose="020B0604030504040204" pitchFamily="34" charset="0"/>
            </a:endParaRPr>
          </a:p>
        </p:txBody>
      </p:sp>
      <p:pic>
        <p:nvPicPr>
          <p:cNvPr id="8" name="Graphic 7" descr="Aperture with solid fill">
            <a:extLst>
              <a:ext uri="{FF2B5EF4-FFF2-40B4-BE49-F238E27FC236}">
                <a16:creationId xmlns:a16="http://schemas.microsoft.com/office/drawing/2014/main" id="{61D28CCE-4F37-9405-767E-278BE87D44CE}"/>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0601773" y="6356350"/>
            <a:ext cx="366195" cy="366195"/>
          </a:xfrm>
          <a:prstGeom prst="rect">
            <a:avLst/>
          </a:prstGeom>
        </p:spPr>
      </p:pic>
    </p:spTree>
    <p:extLst>
      <p:ext uri="{BB962C8B-B14F-4D97-AF65-F5344CB8AC3E}">
        <p14:creationId xmlns:p14="http://schemas.microsoft.com/office/powerpoint/2010/main" val="23632753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9.svg"/><Relationship Id="rId9"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4.jpe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2.png"/><Relationship Id="rId7" Type="http://schemas.openxmlformats.org/officeDocument/2006/relationships/chart" Target="../charts/chart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chart" Target="../charts/chart3.xml"/><Relationship Id="rId4" Type="http://schemas.openxmlformats.org/officeDocument/2006/relationships/image" Target="../media/image13.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Best GoPro Hero4 Session Reviews | Icon Photography School">
            <a:extLst>
              <a:ext uri="{FF2B5EF4-FFF2-40B4-BE49-F238E27FC236}">
                <a16:creationId xmlns:a16="http://schemas.microsoft.com/office/drawing/2014/main" id="{EB666E2A-0DA2-9398-7764-B446CD2240F8}"/>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r="5463"/>
          <a:stretch/>
        </p:blipFill>
        <p:spPr bwMode="auto">
          <a:xfrm>
            <a:off x="1" y="1"/>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C9339B-1FCE-B227-6465-1BE141275F7F}"/>
              </a:ext>
            </a:extLst>
          </p:cNvPr>
          <p:cNvSpPr>
            <a:spLocks noGrp="1"/>
          </p:cNvSpPr>
          <p:nvPr>
            <p:ph type="title"/>
          </p:nvPr>
        </p:nvSpPr>
        <p:spPr/>
        <p:txBody>
          <a:bodyPr>
            <a:normAutofit/>
          </a:bodyPr>
          <a:lstStyle/>
          <a:p>
            <a:r>
              <a:rPr lang="en-US" sz="4800" b="1" u="sng">
                <a:solidFill>
                  <a:srgbClr val="00AEEF"/>
                </a:solidFill>
                <a:latin typeface="Neuropol" panose="020F0607030201010804" pitchFamily="34" charset="0"/>
                <a:ea typeface="Cambria" panose="02040503050406030204" pitchFamily="18" charset="0"/>
              </a:rPr>
              <a:t>Sharper Focus</a:t>
            </a:r>
            <a:r>
              <a:rPr lang="en-US" sz="4800" b="1">
                <a:solidFill>
                  <a:srgbClr val="00AEEF"/>
                </a:solidFill>
                <a:latin typeface="Neuropol" panose="020F0607030201010804" pitchFamily="34" charset="0"/>
                <a:ea typeface="Cambria" panose="02040503050406030204" pitchFamily="18" charset="0"/>
              </a:rPr>
              <a:t>    </a:t>
            </a:r>
            <a:r>
              <a:rPr lang="en-US" sz="4800" b="1">
                <a:latin typeface="Neuropol" panose="020F0607030201010804" pitchFamily="34" charset="0"/>
                <a:ea typeface="Cambria" panose="02040503050406030204" pitchFamily="18" charset="0"/>
              </a:rPr>
              <a:t>: </a:t>
            </a:r>
            <a:r>
              <a:rPr lang="en-US" sz="4800">
                <a:latin typeface="Neuropol" panose="020F0607030201010804" pitchFamily="34" charset="0"/>
                <a:ea typeface="Cambria" panose="02040503050406030204" pitchFamily="18" charset="0"/>
              </a:rPr>
              <a:t>GoPro’s Path to Renewal</a:t>
            </a:r>
            <a:endParaRPr lang="en-IN" sz="4800">
              <a:latin typeface="Neuropol" panose="020F0607030201010804" pitchFamily="34" charset="0"/>
              <a:ea typeface="Cambria" panose="02040503050406030204" pitchFamily="18" charset="0"/>
            </a:endParaRPr>
          </a:p>
        </p:txBody>
      </p:sp>
      <p:sp>
        <p:nvSpPr>
          <p:cNvPr id="3" name="Text Placeholder 2">
            <a:extLst>
              <a:ext uri="{FF2B5EF4-FFF2-40B4-BE49-F238E27FC236}">
                <a16:creationId xmlns:a16="http://schemas.microsoft.com/office/drawing/2014/main" id="{21009CDD-D710-A50B-CACB-953D58A411CA}"/>
              </a:ext>
            </a:extLst>
          </p:cNvPr>
          <p:cNvSpPr>
            <a:spLocks noGrp="1"/>
          </p:cNvSpPr>
          <p:nvPr>
            <p:ph type="body" idx="1"/>
          </p:nvPr>
        </p:nvSpPr>
        <p:spPr/>
        <p:txBody>
          <a:bodyPr>
            <a:normAutofit fontScale="62500" lnSpcReduction="20000"/>
          </a:bodyPr>
          <a:lstStyle/>
          <a:p>
            <a:r>
              <a:rPr lang="en-US" dirty="0">
                <a:solidFill>
                  <a:schemeClr val="tx1"/>
                </a:solidFill>
                <a:latin typeface="Cambria" panose="02040503050406030204" pitchFamily="18" charset="0"/>
                <a:ea typeface="Cambria" panose="02040503050406030204" pitchFamily="18" charset="0"/>
              </a:rPr>
              <a:t>By Fake </a:t>
            </a:r>
            <a:r>
              <a:rPr lang="en-US" dirty="0" err="1">
                <a:solidFill>
                  <a:schemeClr val="tx1"/>
                </a:solidFill>
                <a:latin typeface="Cambria" panose="02040503050406030204" pitchFamily="18" charset="0"/>
                <a:ea typeface="Cambria" panose="02040503050406030204" pitchFamily="18" charset="0"/>
              </a:rPr>
              <a:t>Archegos</a:t>
            </a:r>
            <a:r>
              <a:rPr lang="en-US" dirty="0">
                <a:solidFill>
                  <a:schemeClr val="tx1"/>
                </a:solidFill>
                <a:latin typeface="Cambria" panose="02040503050406030204" pitchFamily="18" charset="0"/>
                <a:ea typeface="Cambria" panose="02040503050406030204" pitchFamily="18" charset="0"/>
              </a:rPr>
              <a:t> Capital</a:t>
            </a:r>
          </a:p>
          <a:p>
            <a:r>
              <a:rPr lang="en-US" dirty="0">
                <a:solidFill>
                  <a:schemeClr val="tx1"/>
                </a:solidFill>
                <a:latin typeface="Cambria" panose="02040503050406030204" pitchFamily="18" charset="0"/>
                <a:ea typeface="Cambria" panose="02040503050406030204" pitchFamily="18" charset="0"/>
              </a:rPr>
              <a:t>FINA6215: Business Turnarounds</a:t>
            </a:r>
          </a:p>
          <a:p>
            <a:r>
              <a:rPr lang="en-US" dirty="0">
                <a:solidFill>
                  <a:schemeClr val="tx1"/>
                </a:solidFill>
                <a:latin typeface="Cambria" panose="02040503050406030204" pitchFamily="18" charset="0"/>
                <a:ea typeface="Cambria" panose="02040503050406030204" pitchFamily="18" charset="0"/>
              </a:rPr>
              <a:t>08/14/2024</a:t>
            </a:r>
          </a:p>
          <a:p>
            <a:endParaRPr lang="en-US" dirty="0">
              <a:latin typeface="Cambria" panose="02040503050406030204" pitchFamily="18" charset="0"/>
              <a:ea typeface="Cambria" panose="02040503050406030204" pitchFamily="18" charset="0"/>
            </a:endParaRPr>
          </a:p>
          <a:p>
            <a:pPr algn="ctr"/>
            <a:r>
              <a:rPr lang="en-US" sz="2900" dirty="0">
                <a:latin typeface="Cambria" panose="02040503050406030204" pitchFamily="18" charset="0"/>
                <a:ea typeface="Cambria" panose="02040503050406030204" pitchFamily="18" charset="0"/>
              </a:rPr>
              <a:t>“How could having a </a:t>
            </a:r>
            <a:r>
              <a:rPr lang="en-US" sz="2900" dirty="0">
                <a:solidFill>
                  <a:srgbClr val="00AEEF"/>
                </a:solidFill>
                <a:latin typeface="Cambria" panose="02040503050406030204" pitchFamily="18" charset="0"/>
                <a:ea typeface="Cambria" panose="02040503050406030204" pitchFamily="18" charset="0"/>
              </a:rPr>
              <a:t>market-defining first mover</a:t>
            </a:r>
            <a:r>
              <a:rPr lang="en-US" sz="2900" dirty="0">
                <a:latin typeface="Cambria" panose="02040503050406030204" pitchFamily="18" charset="0"/>
                <a:ea typeface="Cambria" panose="02040503050406030204" pitchFamily="18" charset="0"/>
              </a:rPr>
              <a:t> with Silicon Valley’s beloved growth be </a:t>
            </a:r>
            <a:r>
              <a:rPr lang="en-US" sz="2900" dirty="0">
                <a:solidFill>
                  <a:srgbClr val="C00000"/>
                </a:solidFill>
                <a:latin typeface="Cambria" panose="02040503050406030204" pitchFamily="18" charset="0"/>
                <a:ea typeface="Cambria" panose="02040503050406030204" pitchFamily="18" charset="0"/>
              </a:rPr>
              <a:t>worth so little</a:t>
            </a:r>
            <a:r>
              <a:rPr lang="en-US" sz="2900" dirty="0">
                <a:latin typeface="Cambria" panose="02040503050406030204" pitchFamily="18" charset="0"/>
                <a:ea typeface="Cambria" panose="02040503050406030204" pitchFamily="18" charset="0"/>
              </a:rPr>
              <a:t>?”</a:t>
            </a:r>
            <a:endParaRPr lang="en-IN" sz="2900" dirty="0">
              <a:latin typeface="Cambria" panose="02040503050406030204" pitchFamily="18" charset="0"/>
              <a:ea typeface="Cambria" panose="02040503050406030204" pitchFamily="18" charset="0"/>
            </a:endParaRPr>
          </a:p>
        </p:txBody>
      </p:sp>
      <p:pic>
        <p:nvPicPr>
          <p:cNvPr id="1028" name="Picture 4" descr="GoPro Logo and symbol, meaning, history, PNG, brand">
            <a:extLst>
              <a:ext uri="{FF2B5EF4-FFF2-40B4-BE49-F238E27FC236}">
                <a16:creationId xmlns:a16="http://schemas.microsoft.com/office/drawing/2014/main" id="{864B74F9-5124-412F-6AB4-4DE6991F1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850" y="260283"/>
            <a:ext cx="5383094" cy="336443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perture with solid fill">
            <a:extLst>
              <a:ext uri="{FF2B5EF4-FFF2-40B4-BE49-F238E27FC236}">
                <a16:creationId xmlns:a16="http://schemas.microsoft.com/office/drawing/2014/main" id="{FFA6F9EB-50B6-DF64-0BCF-2C52017D5F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8093" y="3170476"/>
            <a:ext cx="704657" cy="704657"/>
          </a:xfrm>
          <a:prstGeom prst="rect">
            <a:avLst/>
          </a:prstGeom>
        </p:spPr>
      </p:pic>
      <p:pic>
        <p:nvPicPr>
          <p:cNvPr id="4" name="Picture 2" descr="Northeastern D'Amore-McKim School of Business Q&amp;A | St. Lawrence University">
            <a:extLst>
              <a:ext uri="{FF2B5EF4-FFF2-40B4-BE49-F238E27FC236}">
                <a16:creationId xmlns:a16="http://schemas.microsoft.com/office/drawing/2014/main" id="{B0D50DDB-5040-7C2E-8037-F13047958EF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831" b="44102"/>
          <a:stretch/>
        </p:blipFill>
        <p:spPr bwMode="auto">
          <a:xfrm>
            <a:off x="831850" y="176521"/>
            <a:ext cx="3536823" cy="58841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D1C27F0-D038-96FA-3444-E66D4EF7F5BA}"/>
              </a:ext>
            </a:extLst>
          </p:cNvPr>
          <p:cNvSpPr>
            <a:spLocks noGrp="1"/>
          </p:cNvSpPr>
          <p:nvPr>
            <p:ph type="sldNum" sz="quarter" idx="12"/>
          </p:nvPr>
        </p:nvSpPr>
        <p:spPr/>
        <p:txBody>
          <a:bodyPr/>
          <a:lstStyle/>
          <a:p>
            <a:fld id="{27228860-FD8D-418C-88C6-53441B2F25DA}" type="slidenum">
              <a:rPr lang="en-IN" smtClean="0"/>
              <a:t>1</a:t>
            </a:fld>
            <a:endParaRPr lang="en-IN"/>
          </a:p>
        </p:txBody>
      </p:sp>
    </p:spTree>
    <p:extLst>
      <p:ext uri="{BB962C8B-B14F-4D97-AF65-F5344CB8AC3E}">
        <p14:creationId xmlns:p14="http://schemas.microsoft.com/office/powerpoint/2010/main" val="820992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CDDF-67F8-2933-A545-8EE874891420}"/>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Dead Brand</a:t>
            </a:r>
            <a:endParaRPr lang="en-IN">
              <a:latin typeface="Cambria" panose="02040503050406030204" pitchFamily="18" charset="0"/>
              <a:ea typeface="Cambria" panose="02040503050406030204" pitchFamily="18" charset="0"/>
            </a:endParaRPr>
          </a:p>
        </p:txBody>
      </p:sp>
      <p:cxnSp>
        <p:nvCxnSpPr>
          <p:cNvPr id="9" name="Straight Connector 8">
            <a:extLst>
              <a:ext uri="{FF2B5EF4-FFF2-40B4-BE49-F238E27FC236}">
                <a16:creationId xmlns:a16="http://schemas.microsoft.com/office/drawing/2014/main" id="{501FC91C-7BFD-1B3A-FC31-A98B4244ED2B}"/>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395D90E-376F-BC9E-006E-627125003F6A}"/>
              </a:ext>
            </a:extLst>
          </p:cNvPr>
          <p:cNvSpPr txBox="1"/>
          <p:nvPr/>
        </p:nvSpPr>
        <p:spPr>
          <a:xfrm>
            <a:off x="3902487" y="651977"/>
            <a:ext cx="7500756" cy="830997"/>
          </a:xfrm>
          <a:prstGeom prst="rect">
            <a:avLst/>
          </a:prstGeom>
          <a:noFill/>
        </p:spPr>
        <p:txBody>
          <a:bodyPr wrap="square" rtlCol="0">
            <a:spAutoFit/>
          </a:bodyPr>
          <a:lstStyle/>
          <a:p>
            <a:pPr algn="just"/>
            <a:r>
              <a:rPr lang="en-US" sz="1200">
                <a:solidFill>
                  <a:schemeClr val="bg2">
                    <a:lumMod val="50000"/>
                  </a:schemeClr>
                </a:solidFill>
                <a:latin typeface="Cambria" panose="02040503050406030204" pitchFamily="18" charset="0"/>
                <a:ea typeface="Cambria" panose="02040503050406030204" pitchFamily="18" charset="0"/>
              </a:rPr>
              <a:t>"Subscription is the financial engine of GoPro. It's where we make the most money. It's the fastest growing product line we've ever had that adds real value to whoever buys a camera. We're not just hardware anymore, it's now hardware and software with the software component being very profitable for GoPro.“</a:t>
            </a:r>
          </a:p>
          <a:p>
            <a:pPr algn="just"/>
            <a:r>
              <a:rPr lang="en-US" sz="1200">
                <a:solidFill>
                  <a:schemeClr val="bg2">
                    <a:lumMod val="50000"/>
                  </a:schemeClr>
                </a:solidFill>
                <a:latin typeface="Cambria" panose="02040503050406030204" pitchFamily="18" charset="0"/>
                <a:ea typeface="Cambria" panose="02040503050406030204" pitchFamily="18" charset="0"/>
              </a:rPr>
              <a:t>– Founder &amp; CEO Nick Woodman, 2022</a:t>
            </a:r>
            <a:endParaRPr lang="en-IN" sz="1200">
              <a:solidFill>
                <a:schemeClr val="bg2">
                  <a:lumMod val="50000"/>
                </a:schemeClr>
              </a:solidFill>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DF3767D8-B7C9-40CF-C6AE-8AF67C046700}"/>
              </a:ext>
            </a:extLst>
          </p:cNvPr>
          <p:cNvSpPr txBox="1"/>
          <p:nvPr/>
        </p:nvSpPr>
        <p:spPr>
          <a:xfrm>
            <a:off x="838200" y="1298308"/>
            <a:ext cx="2910142"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2020-</a:t>
            </a:r>
            <a:r>
              <a:rPr lang="en-US" i="1">
                <a:latin typeface="Cambria" panose="02040503050406030204" pitchFamily="18" charset="0"/>
                <a:ea typeface="Cambria" panose="02040503050406030204" pitchFamily="18" charset="0"/>
              </a:rPr>
              <a:t>present</a:t>
            </a:r>
            <a:endParaRPr lang="en-IN" i="1">
              <a:latin typeface="Cambria" panose="02040503050406030204" pitchFamily="18" charset="0"/>
              <a:ea typeface="Cambria" panose="02040503050406030204" pitchFamily="18" charset="0"/>
            </a:endParaRPr>
          </a:p>
        </p:txBody>
      </p:sp>
      <p:grpSp>
        <p:nvGrpSpPr>
          <p:cNvPr id="28" name="Group 27">
            <a:extLst>
              <a:ext uri="{FF2B5EF4-FFF2-40B4-BE49-F238E27FC236}">
                <a16:creationId xmlns:a16="http://schemas.microsoft.com/office/drawing/2014/main" id="{7D8FE11C-39EE-02CF-A589-529FDFDB4151}"/>
              </a:ext>
            </a:extLst>
          </p:cNvPr>
          <p:cNvGrpSpPr/>
          <p:nvPr/>
        </p:nvGrpSpPr>
        <p:grpSpPr>
          <a:xfrm>
            <a:off x="838200" y="3804834"/>
            <a:ext cx="5257799" cy="1682146"/>
            <a:chOff x="838200" y="3709822"/>
            <a:chExt cx="5257799" cy="1682146"/>
          </a:xfrm>
        </p:grpSpPr>
        <p:sp>
          <p:nvSpPr>
            <p:cNvPr id="15" name="Rectangle 14">
              <a:extLst>
                <a:ext uri="{FF2B5EF4-FFF2-40B4-BE49-F238E27FC236}">
                  <a16:creationId xmlns:a16="http://schemas.microsoft.com/office/drawing/2014/main" id="{CFB7A2D0-9927-FA10-D1B9-A9A3947E5FBC}"/>
                </a:ext>
              </a:extLst>
            </p:cNvPr>
            <p:cNvSpPr/>
            <p:nvPr/>
          </p:nvSpPr>
          <p:spPr>
            <a:xfrm>
              <a:off x="838200" y="3709822"/>
              <a:ext cx="5257799" cy="297151"/>
            </a:xfrm>
            <a:prstGeom prst="rect">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80087F4-402E-17EF-117C-6F595101B7A6}"/>
                </a:ext>
              </a:extLst>
            </p:cNvPr>
            <p:cNvSpPr/>
            <p:nvPr/>
          </p:nvSpPr>
          <p:spPr>
            <a:xfrm>
              <a:off x="838200" y="4006973"/>
              <a:ext cx="5257799" cy="13849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7C8517AC-064C-123C-51D5-A736352A2F93}"/>
                </a:ext>
              </a:extLst>
            </p:cNvPr>
            <p:cNvSpPr txBox="1"/>
            <p:nvPr/>
          </p:nvSpPr>
          <p:spPr>
            <a:xfrm>
              <a:off x="838200" y="3722012"/>
              <a:ext cx="5257799" cy="307777"/>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Pivot to a Software Empire again?</a:t>
              </a:r>
              <a:endParaRPr lang="en-IN" sz="1400">
                <a:solidFill>
                  <a:schemeClr val="bg1"/>
                </a:solidFill>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B741046F-DAD7-E257-739A-36ED9A58C573}"/>
                </a:ext>
              </a:extLst>
            </p:cNvPr>
            <p:cNvSpPr txBox="1"/>
            <p:nvPr/>
          </p:nvSpPr>
          <p:spPr>
            <a:xfrm>
              <a:off x="838200" y="4006973"/>
              <a:ext cx="5257799" cy="1384995"/>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Adhering to </a:t>
              </a:r>
              <a:r>
                <a:rPr lang="en-US" sz="1400" err="1">
                  <a:latin typeface="Cambria" panose="02040503050406030204" pitchFamily="18" charset="0"/>
                  <a:ea typeface="Cambria" panose="02040503050406030204" pitchFamily="18" charset="0"/>
                </a:rPr>
                <a:t>wallstreet’s</a:t>
              </a:r>
              <a:r>
                <a:rPr lang="en-US" sz="1400">
                  <a:latin typeface="Cambria" panose="02040503050406030204" pitchFamily="18" charset="0"/>
                  <a:ea typeface="Cambria" panose="02040503050406030204" pitchFamily="18" charset="0"/>
                </a:rPr>
                <a:t> favorite recurring revenue, high-margin software company which is efficient, service-based</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Inspirations from Auto industry; camera as a platform and not a standalone business</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For $50, discounts on accessories, newer cameras, auto-upload, unlimited storage and insurance</a:t>
              </a:r>
            </a:p>
          </p:txBody>
        </p:sp>
      </p:grpSp>
      <p:sp>
        <p:nvSpPr>
          <p:cNvPr id="22" name="TextBox 21">
            <a:extLst>
              <a:ext uri="{FF2B5EF4-FFF2-40B4-BE49-F238E27FC236}">
                <a16:creationId xmlns:a16="http://schemas.microsoft.com/office/drawing/2014/main" id="{A8E10191-1BA2-528B-D6D6-177DD16CEF3B}"/>
              </a:ext>
            </a:extLst>
          </p:cNvPr>
          <p:cNvSpPr txBox="1"/>
          <p:nvPr/>
        </p:nvSpPr>
        <p:spPr>
          <a:xfrm>
            <a:off x="788756" y="5581922"/>
            <a:ext cx="5307243" cy="400110"/>
          </a:xfrm>
          <a:prstGeom prst="rect">
            <a:avLst/>
          </a:prstGeom>
          <a:noFill/>
        </p:spPr>
        <p:txBody>
          <a:bodyPr wrap="square" rtlCol="0">
            <a:spAutoFit/>
          </a:bodyPr>
          <a:lstStyle/>
          <a:p>
            <a:pPr algn="ctr"/>
            <a:r>
              <a:rPr lang="en-US" sz="2000">
                <a:latin typeface="Neuropol" panose="020F0607030201010804" pitchFamily="34" charset="0"/>
                <a:ea typeface="Cambria" panose="02040503050406030204" pitchFamily="18" charset="0"/>
              </a:rPr>
              <a:t>Some </a:t>
            </a:r>
            <a:r>
              <a:rPr lang="en-US" sz="2000">
                <a:solidFill>
                  <a:schemeClr val="accent6"/>
                </a:solidFill>
                <a:latin typeface="Neuropol" panose="020F0607030201010804" pitchFamily="34" charset="0"/>
                <a:ea typeface="Cambria" panose="02040503050406030204" pitchFamily="18" charset="0"/>
              </a:rPr>
              <a:t>silver</a:t>
            </a:r>
            <a:r>
              <a:rPr lang="en-US" sz="2000">
                <a:latin typeface="Neuropol" panose="020F0607030201010804" pitchFamily="34" charset="0"/>
                <a:ea typeface="Cambria" panose="02040503050406030204" pitchFamily="18" charset="0"/>
              </a:rPr>
              <a:t> linings?</a:t>
            </a:r>
            <a:endParaRPr lang="en-IN" sz="2000">
              <a:latin typeface="Neuropol" panose="020F0607030201010804" pitchFamily="34" charset="0"/>
              <a:ea typeface="Cambria" panose="02040503050406030204" pitchFamily="18" charset="0"/>
            </a:endParaRPr>
          </a:p>
        </p:txBody>
      </p:sp>
      <p:graphicFrame>
        <p:nvGraphicFramePr>
          <p:cNvPr id="5" name="Chart 4">
            <a:extLst>
              <a:ext uri="{FF2B5EF4-FFF2-40B4-BE49-F238E27FC236}">
                <a16:creationId xmlns:a16="http://schemas.microsoft.com/office/drawing/2014/main" id="{D4D93A57-C49B-D522-A0CE-2879AEFC3B94}"/>
              </a:ext>
            </a:extLst>
          </p:cNvPr>
          <p:cNvGraphicFramePr/>
          <p:nvPr>
            <p:extLst>
              <p:ext uri="{D42A27DB-BD31-4B8C-83A1-F6EECF244321}">
                <p14:modId xmlns:p14="http://schemas.microsoft.com/office/powerpoint/2010/main" val="1365085189"/>
              </p:ext>
            </p:extLst>
          </p:nvPr>
        </p:nvGraphicFramePr>
        <p:xfrm>
          <a:off x="6145442" y="1693508"/>
          <a:ext cx="5208358" cy="20285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0A12897D-BFED-0811-9827-7E756568F763}"/>
              </a:ext>
            </a:extLst>
          </p:cNvPr>
          <p:cNvGraphicFramePr/>
          <p:nvPr>
            <p:extLst>
              <p:ext uri="{D42A27DB-BD31-4B8C-83A1-F6EECF244321}">
                <p14:modId xmlns:p14="http://schemas.microsoft.com/office/powerpoint/2010/main" val="4158926792"/>
              </p:ext>
            </p:extLst>
          </p:nvPr>
        </p:nvGraphicFramePr>
        <p:xfrm>
          <a:off x="6145445" y="3817024"/>
          <a:ext cx="5257798" cy="2342450"/>
        </p:xfrm>
        <a:graphic>
          <a:graphicData uri="http://schemas.openxmlformats.org/drawingml/2006/chart">
            <c:chart xmlns:c="http://schemas.openxmlformats.org/drawingml/2006/chart" xmlns:r="http://schemas.openxmlformats.org/officeDocument/2006/relationships" r:id="rId3"/>
          </a:graphicData>
        </a:graphic>
      </p:graphicFrame>
      <p:grpSp>
        <p:nvGrpSpPr>
          <p:cNvPr id="31" name="Group 30">
            <a:extLst>
              <a:ext uri="{FF2B5EF4-FFF2-40B4-BE49-F238E27FC236}">
                <a16:creationId xmlns:a16="http://schemas.microsoft.com/office/drawing/2014/main" id="{0C979587-7638-E58E-24AC-636138626173}"/>
              </a:ext>
            </a:extLst>
          </p:cNvPr>
          <p:cNvGrpSpPr/>
          <p:nvPr/>
        </p:nvGrpSpPr>
        <p:grpSpPr>
          <a:xfrm>
            <a:off x="788756" y="1839819"/>
            <a:ext cx="5307243" cy="1822535"/>
            <a:chOff x="788756" y="1839819"/>
            <a:chExt cx="5307243" cy="1822535"/>
          </a:xfrm>
        </p:grpSpPr>
        <p:sp>
          <p:nvSpPr>
            <p:cNvPr id="14" name="TextBox 13">
              <a:extLst>
                <a:ext uri="{FF2B5EF4-FFF2-40B4-BE49-F238E27FC236}">
                  <a16:creationId xmlns:a16="http://schemas.microsoft.com/office/drawing/2014/main" id="{60AA9CE7-5AF9-F710-BF50-D00E19C95709}"/>
                </a:ext>
              </a:extLst>
            </p:cNvPr>
            <p:cNvSpPr txBox="1"/>
            <p:nvPr/>
          </p:nvSpPr>
          <p:spPr>
            <a:xfrm>
              <a:off x="788756" y="1846472"/>
              <a:ext cx="5307243" cy="1815882"/>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Used pandemic to become a D2C brand with no middlemen</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Swiss Army Knife of a camera that with some tweaks, other use-cases and repurposed for adjacent market</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Two models 1) Bones: For drones from Hero10 2) Creator bundle: Hero12 with tripod, wireless remote, more battery</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Potential in security body cams, dash cams, baby monitors</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Acquisition of </a:t>
              </a:r>
              <a:r>
                <a:rPr lang="en-US" sz="1400" err="1">
                  <a:latin typeface="Cambria" panose="02040503050406030204" pitchFamily="18" charset="0"/>
                  <a:ea typeface="Cambria" panose="02040503050406030204" pitchFamily="18" charset="0"/>
                </a:rPr>
                <a:t>Forcite</a:t>
              </a:r>
              <a:r>
                <a:rPr lang="en-US" sz="1400">
                  <a:latin typeface="Cambria" panose="02040503050406030204" pitchFamily="18" charset="0"/>
                  <a:ea typeface="Cambria" panose="02040503050406030204" pitchFamily="18" charset="0"/>
                </a:rPr>
                <a:t>, helmet with camera</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Raised prices with dwindling shipments</a:t>
              </a:r>
            </a:p>
          </p:txBody>
        </p:sp>
        <p:sp>
          <p:nvSpPr>
            <p:cNvPr id="26" name="Rectangle 25">
              <a:extLst>
                <a:ext uri="{FF2B5EF4-FFF2-40B4-BE49-F238E27FC236}">
                  <a16:creationId xmlns:a16="http://schemas.microsoft.com/office/drawing/2014/main" id="{E2006805-5446-AD97-9741-2F2A5E7A0816}"/>
                </a:ext>
              </a:extLst>
            </p:cNvPr>
            <p:cNvSpPr/>
            <p:nvPr/>
          </p:nvSpPr>
          <p:spPr>
            <a:xfrm>
              <a:off x="788757" y="1839819"/>
              <a:ext cx="5307242" cy="1817773"/>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2" name="Rectangle 31">
            <a:extLst>
              <a:ext uri="{FF2B5EF4-FFF2-40B4-BE49-F238E27FC236}">
                <a16:creationId xmlns:a16="http://schemas.microsoft.com/office/drawing/2014/main" id="{34248C45-8FBE-50A1-665F-F03EAE655A9A}"/>
              </a:ext>
            </a:extLst>
          </p:cNvPr>
          <p:cNvSpPr/>
          <p:nvPr/>
        </p:nvSpPr>
        <p:spPr>
          <a:xfrm>
            <a:off x="9728200" y="3722011"/>
            <a:ext cx="1460500" cy="583289"/>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Connector: Elbow 33">
            <a:extLst>
              <a:ext uri="{FF2B5EF4-FFF2-40B4-BE49-F238E27FC236}">
                <a16:creationId xmlns:a16="http://schemas.microsoft.com/office/drawing/2014/main" id="{E1BAB9BB-D752-298C-D7CE-71576347BFB4}"/>
              </a:ext>
            </a:extLst>
          </p:cNvPr>
          <p:cNvCxnSpPr>
            <a:cxnSpLocks/>
          </p:cNvCxnSpPr>
          <p:nvPr/>
        </p:nvCxnSpPr>
        <p:spPr>
          <a:xfrm>
            <a:off x="6095999" y="3484627"/>
            <a:ext cx="3582755" cy="328748"/>
          </a:xfrm>
          <a:prstGeom prst="bentConnector3">
            <a:avLst>
              <a:gd name="adj1" fmla="val 12603"/>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3935BAFF-BF71-30EB-3312-98D6353092F2}"/>
              </a:ext>
            </a:extLst>
          </p:cNvPr>
          <p:cNvSpPr>
            <a:spLocks noGrp="1"/>
          </p:cNvSpPr>
          <p:nvPr>
            <p:ph type="sldNum" sz="quarter" idx="12"/>
          </p:nvPr>
        </p:nvSpPr>
        <p:spPr/>
        <p:txBody>
          <a:bodyPr/>
          <a:lstStyle/>
          <a:p>
            <a:fld id="{27228860-FD8D-418C-88C6-53441B2F25DA}" type="slidenum">
              <a:rPr lang="en-IN" smtClean="0"/>
              <a:t>10</a:t>
            </a:fld>
            <a:endParaRPr lang="en-IN"/>
          </a:p>
        </p:txBody>
      </p:sp>
    </p:spTree>
    <p:extLst>
      <p:ext uri="{BB962C8B-B14F-4D97-AF65-F5344CB8AC3E}">
        <p14:creationId xmlns:p14="http://schemas.microsoft.com/office/powerpoint/2010/main" val="2417353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0DE84-64FE-227C-9C48-BA7CBAB5355E}"/>
              </a:ext>
            </a:extLst>
          </p:cNvPr>
          <p:cNvSpPr>
            <a:spLocks noGrp="1"/>
          </p:cNvSpPr>
          <p:nvPr>
            <p:ph type="title"/>
          </p:nvPr>
        </p:nvSpPr>
        <p:spPr>
          <a:xfrm>
            <a:off x="838200" y="390525"/>
            <a:ext cx="10515600" cy="1325563"/>
          </a:xfrm>
        </p:spPr>
        <p:txBody>
          <a:bodyPr/>
          <a:lstStyle/>
          <a:p>
            <a:r>
              <a:rPr lang="en-US">
                <a:latin typeface="Cambria" panose="02040503050406030204" pitchFamily="18" charset="0"/>
                <a:ea typeface="Cambria" panose="02040503050406030204" pitchFamily="18" charset="0"/>
              </a:rPr>
              <a:t>Three Lost Angles</a:t>
            </a:r>
            <a:endParaRPr lang="en-IN">
              <a:latin typeface="Cambria" panose="02040503050406030204" pitchFamily="18" charset="0"/>
              <a:ea typeface="Cambria" panose="02040503050406030204" pitchFamily="18" charset="0"/>
            </a:endParaRPr>
          </a:p>
        </p:txBody>
      </p:sp>
      <p:cxnSp>
        <p:nvCxnSpPr>
          <p:cNvPr id="3" name="Straight Connector 2">
            <a:extLst>
              <a:ext uri="{FF2B5EF4-FFF2-40B4-BE49-F238E27FC236}">
                <a16:creationId xmlns:a16="http://schemas.microsoft.com/office/drawing/2014/main" id="{E9C62654-9764-5409-758C-1B3F0498CB05}"/>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D888B80-EC55-8133-0F46-9470AA0BA84D}"/>
              </a:ext>
            </a:extLst>
          </p:cNvPr>
          <p:cNvSpPr txBox="1"/>
          <p:nvPr/>
        </p:nvSpPr>
        <p:spPr>
          <a:xfrm>
            <a:off x="1484789" y="2102152"/>
            <a:ext cx="4541810" cy="400110"/>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Curation Over Curation</a:t>
            </a:r>
          </a:p>
        </p:txBody>
      </p:sp>
      <p:sp>
        <p:nvSpPr>
          <p:cNvPr id="13" name="TextBox 12">
            <a:extLst>
              <a:ext uri="{FF2B5EF4-FFF2-40B4-BE49-F238E27FC236}">
                <a16:creationId xmlns:a16="http://schemas.microsoft.com/office/drawing/2014/main" id="{80B85D7A-F45A-6878-E773-99C30F27E7CE}"/>
              </a:ext>
            </a:extLst>
          </p:cNvPr>
          <p:cNvSpPr txBox="1"/>
          <p:nvPr/>
        </p:nvSpPr>
        <p:spPr>
          <a:xfrm>
            <a:off x="1484789" y="2851477"/>
            <a:ext cx="4541810" cy="400110"/>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Delayed Focus</a:t>
            </a:r>
          </a:p>
        </p:txBody>
      </p:sp>
      <p:sp>
        <p:nvSpPr>
          <p:cNvPr id="14" name="TextBox 13">
            <a:extLst>
              <a:ext uri="{FF2B5EF4-FFF2-40B4-BE49-F238E27FC236}">
                <a16:creationId xmlns:a16="http://schemas.microsoft.com/office/drawing/2014/main" id="{508F67B0-A50B-7706-C5F1-6218ABF99DC3}"/>
              </a:ext>
            </a:extLst>
          </p:cNvPr>
          <p:cNvSpPr txBox="1"/>
          <p:nvPr/>
        </p:nvSpPr>
        <p:spPr>
          <a:xfrm>
            <a:off x="1484789" y="3600802"/>
            <a:ext cx="4541810" cy="400110"/>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Disrupting Workflows</a:t>
            </a:r>
          </a:p>
        </p:txBody>
      </p:sp>
      <p:sp>
        <p:nvSpPr>
          <p:cNvPr id="15" name="Oval 14">
            <a:extLst>
              <a:ext uri="{FF2B5EF4-FFF2-40B4-BE49-F238E27FC236}">
                <a16:creationId xmlns:a16="http://schemas.microsoft.com/office/drawing/2014/main" id="{756C741F-2D17-8727-431D-88A43C809973}"/>
              </a:ext>
            </a:extLst>
          </p:cNvPr>
          <p:cNvSpPr/>
          <p:nvPr/>
        </p:nvSpPr>
        <p:spPr>
          <a:xfrm>
            <a:off x="1007172" y="2189137"/>
            <a:ext cx="260263" cy="260263"/>
          </a:xfrm>
          <a:prstGeom prst="ellipse">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6" name="Oval 15">
            <a:extLst>
              <a:ext uri="{FF2B5EF4-FFF2-40B4-BE49-F238E27FC236}">
                <a16:creationId xmlns:a16="http://schemas.microsoft.com/office/drawing/2014/main" id="{069E2928-4ED6-0315-1DA9-4923E1C72482}"/>
              </a:ext>
            </a:extLst>
          </p:cNvPr>
          <p:cNvSpPr/>
          <p:nvPr/>
        </p:nvSpPr>
        <p:spPr>
          <a:xfrm>
            <a:off x="1007172" y="2960178"/>
            <a:ext cx="260263" cy="260263"/>
          </a:xfrm>
          <a:prstGeom prst="ellipse">
            <a:avLst/>
          </a:prstGeom>
          <a:solidFill>
            <a:srgbClr val="109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7" name="Oval 16">
            <a:extLst>
              <a:ext uri="{FF2B5EF4-FFF2-40B4-BE49-F238E27FC236}">
                <a16:creationId xmlns:a16="http://schemas.microsoft.com/office/drawing/2014/main" id="{F71FBA4C-9AC6-3D8D-2E7F-29F57ECB20C1}"/>
              </a:ext>
            </a:extLst>
          </p:cNvPr>
          <p:cNvSpPr/>
          <p:nvPr/>
        </p:nvSpPr>
        <p:spPr>
          <a:xfrm>
            <a:off x="1008235" y="3701746"/>
            <a:ext cx="260263" cy="260263"/>
          </a:xfrm>
          <a:prstGeom prst="ellipse">
            <a:avLst/>
          </a:prstGeom>
          <a:solidFill>
            <a:srgbClr val="065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3DB0ED6C-EE47-E3AD-A670-06FC62C7583B}"/>
              </a:ext>
            </a:extLst>
          </p:cNvPr>
          <p:cNvSpPr txBox="1"/>
          <p:nvPr/>
        </p:nvSpPr>
        <p:spPr>
          <a:xfrm>
            <a:off x="968503" y="2165380"/>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1 </a:t>
            </a:r>
            <a:endParaRPr lang="en-IN" sz="1400">
              <a:solidFill>
                <a:schemeClr val="bg1"/>
              </a:solidFill>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162A5ACA-022F-EC4C-3BA4-7A91151BB549}"/>
              </a:ext>
            </a:extLst>
          </p:cNvPr>
          <p:cNvSpPr txBox="1"/>
          <p:nvPr/>
        </p:nvSpPr>
        <p:spPr>
          <a:xfrm>
            <a:off x="968503" y="2927023"/>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2 </a:t>
            </a:r>
            <a:endParaRPr lang="en-IN" sz="1400">
              <a:solidFill>
                <a:schemeClr val="bg1"/>
              </a:solidFill>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91F36161-2881-6781-0638-FE77FEAA4193}"/>
              </a:ext>
            </a:extLst>
          </p:cNvPr>
          <p:cNvSpPr txBox="1"/>
          <p:nvPr/>
        </p:nvSpPr>
        <p:spPr>
          <a:xfrm>
            <a:off x="968503" y="3683504"/>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3 </a:t>
            </a:r>
            <a:endParaRPr lang="en-IN" sz="1400">
              <a:solidFill>
                <a:schemeClr val="bg1"/>
              </a:solidFill>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162736BF-C86E-488B-5449-495C1364DF2C}"/>
              </a:ext>
            </a:extLst>
          </p:cNvPr>
          <p:cNvSpPr>
            <a:spLocks noGrp="1"/>
          </p:cNvSpPr>
          <p:nvPr>
            <p:ph type="sldNum" sz="quarter" idx="12"/>
          </p:nvPr>
        </p:nvSpPr>
        <p:spPr/>
        <p:txBody>
          <a:bodyPr/>
          <a:lstStyle/>
          <a:p>
            <a:fld id="{27228860-FD8D-418C-88C6-53441B2F25DA}" type="slidenum">
              <a:rPr lang="en-IN" smtClean="0"/>
              <a:t>11</a:t>
            </a:fld>
            <a:endParaRPr lang="en-IN"/>
          </a:p>
        </p:txBody>
      </p:sp>
    </p:spTree>
    <p:extLst>
      <p:ext uri="{BB962C8B-B14F-4D97-AF65-F5344CB8AC3E}">
        <p14:creationId xmlns:p14="http://schemas.microsoft.com/office/powerpoint/2010/main" val="399370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354A-9414-657E-0B8A-B99593559554}"/>
              </a:ext>
            </a:extLst>
          </p:cNvPr>
          <p:cNvSpPr>
            <a:spLocks noGrp="1"/>
          </p:cNvSpPr>
          <p:nvPr>
            <p:ph type="title"/>
          </p:nvPr>
        </p:nvSpPr>
        <p:spPr>
          <a:xfrm>
            <a:off x="838199" y="365125"/>
            <a:ext cx="6745358" cy="1325563"/>
          </a:xfrm>
        </p:spPr>
        <p:txBody>
          <a:bodyPr>
            <a:normAutofit/>
          </a:bodyPr>
          <a:lstStyle/>
          <a:p>
            <a:r>
              <a:rPr lang="en-US">
                <a:latin typeface="Neuropol" panose="020F0607030201010804" pitchFamily="34" charset="0"/>
                <a:ea typeface="Cambria" panose="02040503050406030204" pitchFamily="18" charset="0"/>
              </a:rPr>
              <a:t>ANGLE I: </a:t>
            </a:r>
            <a:br>
              <a:rPr lang="en-US" sz="4400">
                <a:latin typeface="Cambria" panose="02040503050406030204" pitchFamily="18" charset="0"/>
                <a:ea typeface="Cambria" panose="02040503050406030204" pitchFamily="18" charset="0"/>
              </a:rPr>
            </a:br>
            <a:r>
              <a:rPr lang="en-US" sz="4400">
                <a:latin typeface="Cambria" panose="02040503050406030204" pitchFamily="18" charset="0"/>
                <a:ea typeface="Cambria" panose="02040503050406030204" pitchFamily="18" charset="0"/>
              </a:rPr>
              <a:t>Curation over Creation</a:t>
            </a:r>
            <a:endParaRPr lang="en-IN">
              <a:latin typeface="Neuropol"/>
              <a:ea typeface="Cambria"/>
            </a:endParaRPr>
          </a:p>
        </p:txBody>
      </p:sp>
      <p:cxnSp>
        <p:nvCxnSpPr>
          <p:cNvPr id="5" name="Straight Connector 4">
            <a:extLst>
              <a:ext uri="{FF2B5EF4-FFF2-40B4-BE49-F238E27FC236}">
                <a16:creationId xmlns:a16="http://schemas.microsoft.com/office/drawing/2014/main" id="{FA399843-973A-DBA2-5C3C-B15ACBD451DF}"/>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Slide Number Placeholder 5">
            <a:extLst>
              <a:ext uri="{FF2B5EF4-FFF2-40B4-BE49-F238E27FC236}">
                <a16:creationId xmlns:a16="http://schemas.microsoft.com/office/drawing/2014/main" id="{A3EAF28D-8089-E737-F540-BBD64FEBA5F3}"/>
              </a:ext>
            </a:extLst>
          </p:cNvPr>
          <p:cNvSpPr>
            <a:spLocks noGrp="1"/>
          </p:cNvSpPr>
          <p:nvPr>
            <p:ph type="sldNum" sz="quarter" idx="12"/>
          </p:nvPr>
        </p:nvSpPr>
        <p:spPr/>
        <p:txBody>
          <a:bodyPr/>
          <a:lstStyle/>
          <a:p>
            <a:fld id="{27228860-FD8D-418C-88C6-53441B2F25DA}" type="slidenum">
              <a:rPr lang="en-IN" smtClean="0"/>
              <a:t>12</a:t>
            </a:fld>
            <a:endParaRPr lang="en-IN"/>
          </a:p>
        </p:txBody>
      </p:sp>
      <p:pic>
        <p:nvPicPr>
          <p:cNvPr id="1026" name="Picture 2" descr="GoPro Logo and symbol, meaning, history, PNG, brand">
            <a:extLst>
              <a:ext uri="{FF2B5EF4-FFF2-40B4-BE49-F238E27FC236}">
                <a16:creationId xmlns:a16="http://schemas.microsoft.com/office/drawing/2014/main" id="{85D5F34B-ACBA-AE40-C5B1-05EBEA8A0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913" y="-66434"/>
            <a:ext cx="3501887" cy="21886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82AA19-E107-AD96-E54F-FF0FA16E2C4E}"/>
              </a:ext>
            </a:extLst>
          </p:cNvPr>
          <p:cNvSpPr txBox="1"/>
          <p:nvPr/>
        </p:nvSpPr>
        <p:spPr>
          <a:xfrm>
            <a:off x="838199" y="1817912"/>
            <a:ext cx="5257801" cy="3477875"/>
          </a:xfrm>
          <a:prstGeom prst="rect">
            <a:avLst/>
          </a:prstGeom>
          <a:noFill/>
        </p:spPr>
        <p:txBody>
          <a:bodyPr wrap="square">
            <a:spAutoFit/>
          </a:bodyPr>
          <a:lstStyle/>
          <a:p>
            <a:pPr marL="342900" indent="-342900">
              <a:buBlip>
                <a:blip r:embed="rId3">
                  <a:extLst>
                    <a:ext uri="{96DAC541-7B7A-43D3-8B79-37D633B846F1}">
                      <asvg:svgBlip xmlns:asvg="http://schemas.microsoft.com/office/drawing/2016/SVG/main" r:embed="rId4"/>
                    </a:ext>
                  </a:extLst>
                </a:blip>
              </a:buBlip>
            </a:pPr>
            <a:r>
              <a:rPr lang="en-US" sz="2000">
                <a:latin typeface="Cambria" panose="02040503050406030204" pitchFamily="18" charset="0"/>
                <a:ea typeface="Cambria" panose="02040503050406030204" pitchFamily="18" charset="0"/>
              </a:rPr>
              <a:t>Lost sight of its </a:t>
            </a:r>
            <a:r>
              <a:rPr lang="en-US" sz="2000">
                <a:solidFill>
                  <a:srgbClr val="C00000"/>
                </a:solidFill>
                <a:latin typeface="Cambria" panose="02040503050406030204" pitchFamily="18" charset="0"/>
                <a:ea typeface="Cambria" panose="02040503050406030204" pitchFamily="18" charset="0"/>
              </a:rPr>
              <a:t>customers</a:t>
            </a:r>
          </a:p>
          <a:p>
            <a:endParaRPr lang="en-US" sz="2000">
              <a:latin typeface="Cambria" panose="02040503050406030204" pitchFamily="18" charset="0"/>
              <a:ea typeface="Cambria" panose="02040503050406030204" pitchFamily="18" charset="0"/>
            </a:endParaRPr>
          </a:p>
          <a:p>
            <a:pPr marL="342900" indent="-342900">
              <a:buBlip>
                <a:blip r:embed="rId3">
                  <a:extLst>
                    <a:ext uri="{96DAC541-7B7A-43D3-8B79-37D633B846F1}">
                      <asvg:svgBlip xmlns:asvg="http://schemas.microsoft.com/office/drawing/2016/SVG/main" r:embed="rId4"/>
                    </a:ext>
                  </a:extLst>
                </a:blip>
              </a:buBlip>
            </a:pPr>
            <a:r>
              <a:rPr lang="en-US" sz="2000">
                <a:latin typeface="Cambria" panose="02040503050406030204" pitchFamily="18" charset="0"/>
                <a:ea typeface="Cambria" panose="02040503050406030204" pitchFamily="18" charset="0"/>
              </a:rPr>
              <a:t>Jumping in </a:t>
            </a:r>
            <a:r>
              <a:rPr lang="en-US" sz="2000" u="sng">
                <a:solidFill>
                  <a:srgbClr val="C00000"/>
                </a:solidFill>
                <a:latin typeface="Cambria" panose="02040503050406030204" pitchFamily="18" charset="0"/>
                <a:ea typeface="Cambria" panose="02040503050406030204" pitchFamily="18" charset="0"/>
              </a:rPr>
              <a:t>unproven</a:t>
            </a:r>
            <a:r>
              <a:rPr lang="en-US" sz="2000">
                <a:latin typeface="Cambria" panose="02040503050406030204" pitchFamily="18" charset="0"/>
                <a:ea typeface="Cambria" panose="02040503050406030204" pitchFamily="18" charset="0"/>
              </a:rPr>
              <a:t> market</a:t>
            </a:r>
          </a:p>
          <a:p>
            <a:pPr marL="742950" lvl="1" indent="-285750">
              <a:buFont typeface="Arial" panose="020B0604020202020204" pitchFamily="34" charset="0"/>
              <a:buChar char="•"/>
            </a:pPr>
            <a:r>
              <a:rPr lang="en-US" sz="2000">
                <a:latin typeface="Cambria" panose="02040503050406030204" pitchFamily="18" charset="0"/>
                <a:ea typeface="Cambria" panose="02040503050406030204" pitchFamily="18" charset="0"/>
              </a:rPr>
              <a:t>What kind of company would need to license GoPro footage?</a:t>
            </a:r>
          </a:p>
          <a:p>
            <a:pPr marL="742950" lvl="1" indent="-285750">
              <a:buFont typeface="Arial" panose="020B0604020202020204" pitchFamily="34" charset="0"/>
              <a:buChar char="•"/>
            </a:pPr>
            <a:r>
              <a:rPr lang="en-US" sz="2000">
                <a:latin typeface="Cambria" panose="02040503050406030204" pitchFamily="18" charset="0"/>
                <a:ea typeface="Cambria" panose="02040503050406030204" pitchFamily="18" charset="0"/>
              </a:rPr>
              <a:t>How can clip virality translate to long-form engagement?</a:t>
            </a:r>
          </a:p>
          <a:p>
            <a:pPr marL="742950" lvl="1" indent="-285750">
              <a:buFont typeface="Arial" panose="020B0604020202020204" pitchFamily="34" charset="0"/>
              <a:buChar char="•"/>
            </a:pPr>
            <a:r>
              <a:rPr lang="en-US" sz="2000">
                <a:latin typeface="Cambria" panose="02040503050406030204" pitchFamily="18" charset="0"/>
                <a:ea typeface="Cambria" panose="02040503050406030204" pitchFamily="18" charset="0"/>
              </a:rPr>
              <a:t>What is second place in consumer drones worth?</a:t>
            </a:r>
          </a:p>
          <a:p>
            <a:pPr marL="742950" lvl="1" indent="-285750">
              <a:buFont typeface="Arial" panose="020B0604020202020204" pitchFamily="34" charset="0"/>
              <a:buChar char="•"/>
            </a:pPr>
            <a:r>
              <a:rPr lang="en-US" sz="2000">
                <a:latin typeface="Cambria" panose="02040503050406030204" pitchFamily="18" charset="0"/>
                <a:ea typeface="Cambria" panose="02040503050406030204" pitchFamily="18" charset="0"/>
              </a:rPr>
              <a:t>How would original content sell more cameras? </a:t>
            </a:r>
          </a:p>
        </p:txBody>
      </p:sp>
      <p:pic>
        <p:nvPicPr>
          <p:cNvPr id="1028" name="Picture 4">
            <a:extLst>
              <a:ext uri="{FF2B5EF4-FFF2-40B4-BE49-F238E27FC236}">
                <a16:creationId xmlns:a16="http://schemas.microsoft.com/office/drawing/2014/main" id="{CACF4073-D377-5359-8F88-19D3E3C3E5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859" y="2021582"/>
            <a:ext cx="1710232" cy="12826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Best GoPro Hero4 Session Reviews | Icon Photography School">
            <a:extLst>
              <a:ext uri="{FF2B5EF4-FFF2-40B4-BE49-F238E27FC236}">
                <a16:creationId xmlns:a16="http://schemas.microsoft.com/office/drawing/2014/main" id="{1B91FBB5-5F67-85C7-03AB-2BFE4B9B79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117" r="21210"/>
          <a:stretch/>
        </p:blipFill>
        <p:spPr bwMode="auto">
          <a:xfrm>
            <a:off x="9990935" y="2016137"/>
            <a:ext cx="1202431" cy="12618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oPro Cameras Take the Best Action Shots (40 pics) - Izismile.com">
            <a:extLst>
              <a:ext uri="{FF2B5EF4-FFF2-40B4-BE49-F238E27FC236}">
                <a16:creationId xmlns:a16="http://schemas.microsoft.com/office/drawing/2014/main" id="{589C8239-DB07-2388-0412-8D816237F1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0269" y="2021582"/>
            <a:ext cx="1710232" cy="12826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fficial GoPro Karma Drone specs, features, price, release date and ...">
            <a:extLst>
              <a:ext uri="{FF2B5EF4-FFF2-40B4-BE49-F238E27FC236}">
                <a16:creationId xmlns:a16="http://schemas.microsoft.com/office/drawing/2014/main" id="{687BEEDB-D636-4556-787F-37A7C92A1F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401" y="4341677"/>
            <a:ext cx="2319735" cy="9747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Pro Awards $1 Million to Its Creator Community | GoPro">
            <a:extLst>
              <a:ext uri="{FF2B5EF4-FFF2-40B4-BE49-F238E27FC236}">
                <a16:creationId xmlns:a16="http://schemas.microsoft.com/office/drawing/2014/main" id="{6441F08B-991F-D3F9-A2FA-14316F7AB7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3278" y="4009976"/>
            <a:ext cx="2396736" cy="14864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E0ECBBF-5835-204D-E5F4-030B1A3DEB69}"/>
              </a:ext>
            </a:extLst>
          </p:cNvPr>
          <p:cNvSpPr/>
          <p:nvPr/>
        </p:nvSpPr>
        <p:spPr>
          <a:xfrm>
            <a:off x="6096000" y="1817911"/>
            <a:ext cx="5257800" cy="1712689"/>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5DC3A7C-85CC-CB36-6F59-682979EB776F}"/>
              </a:ext>
            </a:extLst>
          </p:cNvPr>
          <p:cNvSpPr/>
          <p:nvPr/>
        </p:nvSpPr>
        <p:spPr>
          <a:xfrm>
            <a:off x="2929558" y="1863636"/>
            <a:ext cx="1191592" cy="30500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Elbow 11">
            <a:extLst>
              <a:ext uri="{FF2B5EF4-FFF2-40B4-BE49-F238E27FC236}">
                <a16:creationId xmlns:a16="http://schemas.microsoft.com/office/drawing/2014/main" id="{385E37BC-9AFF-80C9-FE68-57A0508C4922}"/>
              </a:ext>
            </a:extLst>
          </p:cNvPr>
          <p:cNvCxnSpPr>
            <a:stCxn id="10" idx="3"/>
            <a:endCxn id="8" idx="1"/>
          </p:cNvCxnSpPr>
          <p:nvPr/>
        </p:nvCxnSpPr>
        <p:spPr>
          <a:xfrm>
            <a:off x="4121150" y="2016137"/>
            <a:ext cx="1974850" cy="658119"/>
          </a:xfrm>
          <a:prstGeom prst="bentConnector3">
            <a:avLst>
              <a:gd name="adj1" fmla="val 93087"/>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FAB53803-DC5D-3957-43D8-B27D780813E7}"/>
              </a:ext>
            </a:extLst>
          </p:cNvPr>
          <p:cNvSpPr/>
          <p:nvPr/>
        </p:nvSpPr>
        <p:spPr>
          <a:xfrm>
            <a:off x="6096000" y="3985519"/>
            <a:ext cx="5257800" cy="1712689"/>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82079008-F563-C8CB-8F3F-187C1E56EE60}"/>
              </a:ext>
            </a:extLst>
          </p:cNvPr>
          <p:cNvSpPr/>
          <p:nvPr/>
        </p:nvSpPr>
        <p:spPr>
          <a:xfrm>
            <a:off x="2463800" y="2488194"/>
            <a:ext cx="1111250" cy="305002"/>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Connector: Elbow 15">
            <a:extLst>
              <a:ext uri="{FF2B5EF4-FFF2-40B4-BE49-F238E27FC236}">
                <a16:creationId xmlns:a16="http://schemas.microsoft.com/office/drawing/2014/main" id="{965BC291-FE39-F5C9-C5EE-0A41E546795B}"/>
              </a:ext>
            </a:extLst>
          </p:cNvPr>
          <p:cNvCxnSpPr>
            <a:cxnSpLocks/>
            <a:endCxn id="14" idx="1"/>
          </p:cNvCxnSpPr>
          <p:nvPr/>
        </p:nvCxnSpPr>
        <p:spPr>
          <a:xfrm>
            <a:off x="3575050" y="2488194"/>
            <a:ext cx="2520950" cy="2353670"/>
          </a:xfrm>
          <a:prstGeom prst="bentConnector3">
            <a:avLst>
              <a:gd name="adj1" fmla="val 90050"/>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6639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6EE42F-77B1-D357-857D-0248EC95E0A8}"/>
              </a:ext>
            </a:extLst>
          </p:cNvPr>
          <p:cNvSpPr txBox="1"/>
          <p:nvPr/>
        </p:nvSpPr>
        <p:spPr>
          <a:xfrm>
            <a:off x="838199" y="1807859"/>
            <a:ext cx="7124702" cy="4247317"/>
          </a:xfrm>
          <a:prstGeom prst="rect">
            <a:avLst/>
          </a:prstGeom>
          <a:noFill/>
        </p:spPr>
        <p:txBody>
          <a:bodyPr wrap="square" rtlCol="0">
            <a:spAutoFit/>
          </a:bodyPr>
          <a:lstStyle/>
          <a:p>
            <a:pPr marL="285750" indent="-285750">
              <a:buBlip>
                <a:blip r:embed="rId2">
                  <a:extLst>
                    <a:ext uri="{96DAC541-7B7A-43D3-8B79-37D633B846F1}">
                      <asvg:svgBlip xmlns:asvg="http://schemas.microsoft.com/office/drawing/2016/SVG/main" r:embed="rId3"/>
                    </a:ext>
                  </a:extLst>
                </a:blip>
              </a:buBlip>
            </a:pPr>
            <a:r>
              <a:rPr lang="en-US">
                <a:solidFill>
                  <a:srgbClr val="C00000"/>
                </a:solidFill>
                <a:latin typeface="Cambria" panose="02040503050406030204" pitchFamily="18" charset="0"/>
                <a:ea typeface="Cambria" panose="02040503050406030204" pitchFamily="18" charset="0"/>
              </a:rPr>
              <a:t>Nick Woodman </a:t>
            </a:r>
            <a:r>
              <a:rPr lang="en-US">
                <a:latin typeface="Cambria" panose="02040503050406030204" pitchFamily="18" charset="0"/>
                <a:ea typeface="Cambria" panose="02040503050406030204" pitchFamily="18" charset="0"/>
              </a:rPr>
              <a:t>is the single </a:t>
            </a:r>
            <a:r>
              <a:rPr lang="en-US">
                <a:solidFill>
                  <a:srgbClr val="C00000"/>
                </a:solidFill>
                <a:latin typeface="Cambria" panose="02040503050406030204" pitchFamily="18" charset="0"/>
                <a:ea typeface="Cambria" panose="02040503050406030204" pitchFamily="18" charset="0"/>
              </a:rPr>
              <a:t>common element </a:t>
            </a:r>
            <a:r>
              <a:rPr lang="en-US">
                <a:latin typeface="Cambria" panose="02040503050406030204" pitchFamily="18" charset="0"/>
                <a:ea typeface="Cambria" panose="02040503050406030204" pitchFamily="18" charset="0"/>
              </a:rPr>
              <a:t>across all the eras with consistent absence of urgency and intensity</a:t>
            </a:r>
          </a:p>
          <a:p>
            <a:pPr marL="285750" indent="-285750">
              <a:buBlip>
                <a:blip r:embed="rId2">
                  <a:extLst>
                    <a:ext uri="{96DAC541-7B7A-43D3-8B79-37D633B846F1}">
                      <asvg:svgBlip xmlns:asvg="http://schemas.microsoft.com/office/drawing/2016/SVG/main" r:embed="rId3"/>
                    </a:ext>
                  </a:extLst>
                </a:blip>
              </a:buBlip>
            </a:pPr>
            <a:r>
              <a:rPr lang="en-US">
                <a:latin typeface="Cambria" panose="02040503050406030204" pitchFamily="18" charset="0"/>
                <a:ea typeface="Cambria" panose="02040503050406030204" pitchFamily="18" charset="0"/>
              </a:rPr>
              <a:t>Shrugs of mistake like standard business mistake </a:t>
            </a:r>
          </a:p>
          <a:p>
            <a:pPr marL="285750" indent="-285750">
              <a:buBlip>
                <a:blip r:embed="rId2">
                  <a:extLst>
                    <a:ext uri="{96DAC541-7B7A-43D3-8B79-37D633B846F1}">
                      <asvg:svgBlip xmlns:asvg="http://schemas.microsoft.com/office/drawing/2016/SVG/main" r:embed="rId3"/>
                    </a:ext>
                  </a:extLst>
                </a:blip>
              </a:buBlip>
            </a:pPr>
            <a:r>
              <a:rPr lang="en-IN">
                <a:solidFill>
                  <a:srgbClr val="C00000"/>
                </a:solidFill>
                <a:latin typeface="Cambria" panose="02040503050406030204" pitchFamily="18" charset="0"/>
                <a:ea typeface="Cambria" panose="02040503050406030204" pitchFamily="18" charset="0"/>
              </a:rPr>
              <a:t>Not</a:t>
            </a:r>
            <a:r>
              <a:rPr lang="en-IN">
                <a:latin typeface="Cambria" panose="02040503050406030204" pitchFamily="18" charset="0"/>
                <a:ea typeface="Cambria" panose="02040503050406030204" pitchFamily="18" charset="0"/>
              </a:rPr>
              <a:t> financially aligned with GoPro’s future</a:t>
            </a:r>
          </a:p>
          <a:p>
            <a:pPr marL="742950" lvl="1" indent="-285750">
              <a:buFont typeface="Arial" panose="020B0604020202020204" pitchFamily="34" charset="0"/>
              <a:buChar char="•"/>
            </a:pPr>
            <a:r>
              <a:rPr lang="en-IN">
                <a:latin typeface="Cambria" panose="02040503050406030204" pitchFamily="18" charset="0"/>
                <a:ea typeface="Cambria" panose="02040503050406030204" pitchFamily="18" charset="0"/>
              </a:rPr>
              <a:t>At time of IPO, bought </a:t>
            </a:r>
            <a:r>
              <a:rPr lang="en-IN">
                <a:solidFill>
                  <a:srgbClr val="C00000"/>
                </a:solidFill>
                <a:latin typeface="Cambria" panose="02040503050406030204" pitchFamily="18" charset="0"/>
                <a:ea typeface="Cambria" panose="02040503050406030204" pitchFamily="18" charset="0"/>
              </a:rPr>
              <a:t>$40MM Yacht</a:t>
            </a:r>
            <a:r>
              <a:rPr lang="en-IN">
                <a:latin typeface="Cambria" panose="02040503050406030204" pitchFamily="18" charset="0"/>
                <a:ea typeface="Cambria" panose="02040503050406030204" pitchFamily="18" charset="0"/>
              </a:rPr>
              <a:t>, </a:t>
            </a:r>
            <a:r>
              <a:rPr lang="en-IN">
                <a:solidFill>
                  <a:srgbClr val="C00000"/>
                </a:solidFill>
                <a:latin typeface="Cambria" panose="02040503050406030204" pitchFamily="18" charset="0"/>
                <a:ea typeface="Cambria" panose="02040503050406030204" pitchFamily="18" charset="0"/>
              </a:rPr>
              <a:t>$20MM ranch </a:t>
            </a:r>
          </a:p>
          <a:p>
            <a:pPr marL="742950" lvl="1" indent="-285750">
              <a:buFont typeface="Arial" panose="020B0604020202020204" pitchFamily="34" charset="0"/>
              <a:buChar char="•"/>
            </a:pPr>
            <a:r>
              <a:rPr lang="en-IN">
                <a:latin typeface="Cambria" panose="02040503050406030204" pitchFamily="18" charset="0"/>
                <a:ea typeface="Cambria" panose="02040503050406030204" pitchFamily="18" charset="0"/>
              </a:rPr>
              <a:t>Highest paid CEO at $285MM ahead of Tim Cook &amp; Bob Iger</a:t>
            </a:r>
          </a:p>
          <a:p>
            <a:pPr marL="285750" indent="-285750">
              <a:buBlip>
                <a:blip r:embed="rId2">
                  <a:extLst>
                    <a:ext uri="{96DAC541-7B7A-43D3-8B79-37D633B846F1}">
                      <asvg:svgBlip xmlns:asvg="http://schemas.microsoft.com/office/drawing/2016/SVG/main" r:embed="rId3"/>
                    </a:ext>
                  </a:extLst>
                </a:blip>
              </a:buBlip>
            </a:pPr>
            <a:r>
              <a:rPr lang="en-US">
                <a:latin typeface="Cambria" panose="02040503050406030204" pitchFamily="18" charset="0"/>
                <a:ea typeface="Cambria" panose="02040503050406030204" pitchFamily="18" charset="0"/>
              </a:rPr>
              <a:t>Pricing too high, releasing too many SKUs, wrong bets are taxes for all startups, but the company made them for so long and </a:t>
            </a:r>
            <a:r>
              <a:rPr lang="en-US">
                <a:solidFill>
                  <a:srgbClr val="C00000"/>
                </a:solidFill>
                <a:latin typeface="Cambria" panose="02040503050406030204" pitchFamily="18" charset="0"/>
                <a:ea typeface="Cambria" panose="02040503050406030204" pitchFamily="18" charset="0"/>
              </a:rPr>
              <a:t>realized only at rock bottom</a:t>
            </a:r>
          </a:p>
          <a:p>
            <a:pPr marL="285750" indent="-285750">
              <a:buBlip>
                <a:blip r:embed="rId2">
                  <a:extLst>
                    <a:ext uri="{96DAC541-7B7A-43D3-8B79-37D633B846F1}">
                      <asvg:svgBlip xmlns:asvg="http://schemas.microsoft.com/office/drawing/2016/SVG/main" r:embed="rId3"/>
                    </a:ext>
                  </a:extLst>
                </a:blip>
              </a:buBlip>
            </a:pPr>
            <a:r>
              <a:rPr lang="en-US">
                <a:latin typeface="Cambria" panose="02040503050406030204" pitchFamily="18" charset="0"/>
                <a:ea typeface="Cambria" panose="02040503050406030204" pitchFamily="18" charset="0"/>
              </a:rPr>
              <a:t>Took </a:t>
            </a:r>
            <a:r>
              <a:rPr lang="en-US">
                <a:solidFill>
                  <a:srgbClr val="C00000"/>
                </a:solidFill>
                <a:latin typeface="Cambria" panose="02040503050406030204" pitchFamily="18" charset="0"/>
                <a:ea typeface="Cambria" panose="02040503050406030204" pitchFamily="18" charset="0"/>
              </a:rPr>
              <a:t>9 years</a:t>
            </a:r>
            <a:r>
              <a:rPr lang="en-US">
                <a:latin typeface="Cambria" panose="02040503050406030204" pitchFamily="18" charset="0"/>
                <a:ea typeface="Cambria" panose="02040503050406030204" pitchFamily="18" charset="0"/>
              </a:rPr>
              <a:t> to realize it could repurpose the camera and specialize</a:t>
            </a:r>
            <a:endParaRPr lang="en-IN">
              <a:latin typeface="Cambria" panose="02040503050406030204" pitchFamily="18" charset="0"/>
              <a:ea typeface="Cambria" panose="02040503050406030204" pitchFamily="18" charset="0"/>
            </a:endParaRPr>
          </a:p>
          <a:p>
            <a:pPr marL="285750" indent="-285750">
              <a:buBlip>
                <a:blip r:embed="rId2">
                  <a:extLst>
                    <a:ext uri="{96DAC541-7B7A-43D3-8B79-37D633B846F1}">
                      <asvg:svgBlip xmlns:asvg="http://schemas.microsoft.com/office/drawing/2016/SVG/main" r:embed="rId3"/>
                    </a:ext>
                  </a:extLst>
                </a:blip>
              </a:buBlip>
            </a:pPr>
            <a:endParaRPr lang="en-IN">
              <a:latin typeface="Cambria" panose="02040503050406030204" pitchFamily="18" charset="0"/>
              <a:ea typeface="Cambria" panose="02040503050406030204" pitchFamily="18" charset="0"/>
            </a:endParaRPr>
          </a:p>
          <a:p>
            <a:endParaRPr lang="en-IN">
              <a:solidFill>
                <a:schemeClr val="bg2">
                  <a:lumMod val="50000"/>
                </a:schemeClr>
              </a:solidFill>
              <a:latin typeface="Cambria" panose="02040503050406030204" pitchFamily="18" charset="0"/>
              <a:ea typeface="Cambria" panose="02040503050406030204" pitchFamily="18" charset="0"/>
            </a:endParaRPr>
          </a:p>
          <a:p>
            <a:r>
              <a:rPr lang="en-IN">
                <a:solidFill>
                  <a:schemeClr val="bg2">
                    <a:lumMod val="50000"/>
                  </a:schemeClr>
                </a:solidFill>
                <a:latin typeface="Cambria" panose="02040503050406030204" pitchFamily="18" charset="0"/>
                <a:ea typeface="Cambria" panose="02040503050406030204" pitchFamily="18" charset="0"/>
              </a:rPr>
              <a:t>Some quotes by Nick Woodman;</a:t>
            </a:r>
          </a:p>
          <a:p>
            <a:pPr marL="742950" lvl="1" indent="-285750">
              <a:buFont typeface="Arial" panose="020B0604020202020204" pitchFamily="34" charset="0"/>
              <a:buChar char="•"/>
            </a:pPr>
            <a:r>
              <a:rPr lang="en-IN">
                <a:solidFill>
                  <a:schemeClr val="bg2">
                    <a:lumMod val="50000"/>
                  </a:schemeClr>
                </a:solidFill>
                <a:latin typeface="Cambria" panose="02040503050406030204" pitchFamily="18" charset="0"/>
                <a:ea typeface="Cambria" panose="02040503050406030204" pitchFamily="18" charset="0"/>
              </a:rPr>
              <a:t>“In the early days, we didn’t do any consumer research”</a:t>
            </a:r>
          </a:p>
          <a:p>
            <a:pPr marL="742950" lvl="1" indent="-285750">
              <a:buFont typeface="Arial" panose="020B0604020202020204" pitchFamily="34" charset="0"/>
              <a:buChar char="•"/>
            </a:pPr>
            <a:r>
              <a:rPr lang="en-IN">
                <a:solidFill>
                  <a:schemeClr val="bg2">
                    <a:lumMod val="50000"/>
                  </a:schemeClr>
                </a:solidFill>
                <a:latin typeface="Cambria" panose="02040503050406030204" pitchFamily="18" charset="0"/>
                <a:ea typeface="Cambria" panose="02040503050406030204" pitchFamily="18" charset="0"/>
              </a:rPr>
              <a:t>”What we’ve learned is… not everybody needs a GoPro”</a:t>
            </a:r>
          </a:p>
        </p:txBody>
      </p:sp>
      <p:cxnSp>
        <p:nvCxnSpPr>
          <p:cNvPr id="8" name="Straight Connector 7">
            <a:extLst>
              <a:ext uri="{FF2B5EF4-FFF2-40B4-BE49-F238E27FC236}">
                <a16:creationId xmlns:a16="http://schemas.microsoft.com/office/drawing/2014/main" id="{3408E44B-19A4-EDDF-6AB6-907A6F597C05}"/>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F7B6A9D6-D480-F916-2553-F00122F5E5D1}"/>
              </a:ext>
            </a:extLst>
          </p:cNvPr>
          <p:cNvSpPr>
            <a:spLocks noGrp="1"/>
          </p:cNvSpPr>
          <p:nvPr>
            <p:ph type="sldNum" sz="quarter" idx="12"/>
          </p:nvPr>
        </p:nvSpPr>
        <p:spPr/>
        <p:txBody>
          <a:bodyPr/>
          <a:lstStyle/>
          <a:p>
            <a:fld id="{27228860-FD8D-418C-88C6-53441B2F25DA}" type="slidenum">
              <a:rPr lang="en-IN" smtClean="0"/>
              <a:t>13</a:t>
            </a:fld>
            <a:endParaRPr lang="en-IN"/>
          </a:p>
        </p:txBody>
      </p:sp>
      <p:sp>
        <p:nvSpPr>
          <p:cNvPr id="9" name="Title 1">
            <a:extLst>
              <a:ext uri="{FF2B5EF4-FFF2-40B4-BE49-F238E27FC236}">
                <a16:creationId xmlns:a16="http://schemas.microsoft.com/office/drawing/2014/main" id="{1D04DC6E-29B7-5516-504B-EF4E43CEEDBD}"/>
              </a:ext>
            </a:extLst>
          </p:cNvPr>
          <p:cNvSpPr>
            <a:spLocks noGrp="1"/>
          </p:cNvSpPr>
          <p:nvPr>
            <p:ph type="title"/>
          </p:nvPr>
        </p:nvSpPr>
        <p:spPr>
          <a:xfrm>
            <a:off x="838199" y="365125"/>
            <a:ext cx="6745358" cy="1325563"/>
          </a:xfrm>
        </p:spPr>
        <p:txBody>
          <a:bodyPr>
            <a:normAutofit/>
          </a:bodyPr>
          <a:lstStyle/>
          <a:p>
            <a:r>
              <a:rPr lang="en-US">
                <a:latin typeface="Neuropol" panose="020F0607030201010804" pitchFamily="34" charset="0"/>
                <a:ea typeface="Cambria" panose="02040503050406030204" pitchFamily="18" charset="0"/>
              </a:rPr>
              <a:t>ANGLE II:</a:t>
            </a:r>
            <a:br>
              <a:rPr lang="en-US">
                <a:latin typeface="Cambria" panose="02040503050406030204" pitchFamily="18" charset="0"/>
                <a:ea typeface="Cambria" panose="02040503050406030204" pitchFamily="18" charset="0"/>
              </a:rPr>
            </a:br>
            <a:r>
              <a:rPr lang="en-US">
                <a:latin typeface="Cambria" panose="02040503050406030204" pitchFamily="18" charset="0"/>
                <a:ea typeface="Cambria" panose="02040503050406030204" pitchFamily="18" charset="0"/>
              </a:rPr>
              <a:t>Delayed Focus</a:t>
            </a:r>
            <a:endParaRPr lang="en-IN">
              <a:latin typeface="Cambria" panose="02040503050406030204" pitchFamily="18" charset="0"/>
              <a:ea typeface="Cambria" panose="02040503050406030204" pitchFamily="18" charset="0"/>
            </a:endParaRPr>
          </a:p>
        </p:txBody>
      </p:sp>
      <p:pic>
        <p:nvPicPr>
          <p:cNvPr id="10" name="Picture 2" descr="GoPro Logo and symbol, meaning, history, PNG, brand">
            <a:extLst>
              <a:ext uri="{FF2B5EF4-FFF2-40B4-BE49-F238E27FC236}">
                <a16:creationId xmlns:a16="http://schemas.microsoft.com/office/drawing/2014/main" id="{E12973A6-13F9-62A9-C8C0-5FF009F0E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913" y="-66434"/>
            <a:ext cx="3501887" cy="21886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RIFTWOOD Yacht • Nick Woodman $40M Superyacht">
            <a:extLst>
              <a:ext uri="{FF2B5EF4-FFF2-40B4-BE49-F238E27FC236}">
                <a16:creationId xmlns:a16="http://schemas.microsoft.com/office/drawing/2014/main" id="{6EE5C822-4D4B-AF77-3D1A-B59C26163D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2901" y="3999575"/>
            <a:ext cx="1743898" cy="8664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nside GoPro Founder Nick Woodman's $20 Million Ranch in California">
            <a:extLst>
              <a:ext uri="{FF2B5EF4-FFF2-40B4-BE49-F238E27FC236}">
                <a16:creationId xmlns:a16="http://schemas.microsoft.com/office/drawing/2014/main" id="{2548C12F-3CF6-B856-E3C0-C59BF6F594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8050" y="3990118"/>
            <a:ext cx="1555750" cy="87588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s GoPro Unveils Smaller Camera, CEO Talks Of Finding New Customers ...">
            <a:extLst>
              <a:ext uri="{FF2B5EF4-FFF2-40B4-BE49-F238E27FC236}">
                <a16:creationId xmlns:a16="http://schemas.microsoft.com/office/drawing/2014/main" id="{494A7296-F06D-ABCB-9840-3837E74CB8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47168" y="2070665"/>
            <a:ext cx="2111375" cy="12427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782997-CBBE-95A6-BF07-597EABB896FB}"/>
              </a:ext>
            </a:extLst>
          </p:cNvPr>
          <p:cNvSpPr txBox="1"/>
          <p:nvPr/>
        </p:nvSpPr>
        <p:spPr>
          <a:xfrm>
            <a:off x="8826500" y="3313436"/>
            <a:ext cx="1555750" cy="307777"/>
          </a:xfrm>
          <a:prstGeom prst="rect">
            <a:avLst/>
          </a:prstGeom>
          <a:noFill/>
        </p:spPr>
        <p:txBody>
          <a:bodyPr wrap="square" rtlCol="0">
            <a:spAutoFit/>
          </a:bodyPr>
          <a:lstStyle/>
          <a:p>
            <a:pPr algn="ctr"/>
            <a:r>
              <a:rPr lang="en-US" sz="1400">
                <a:solidFill>
                  <a:schemeClr val="tx1">
                    <a:lumMod val="65000"/>
                    <a:lumOff val="35000"/>
                  </a:schemeClr>
                </a:solidFill>
                <a:latin typeface="Cambria" panose="02040503050406030204" pitchFamily="18" charset="0"/>
                <a:ea typeface="Cambria" panose="02040503050406030204" pitchFamily="18" charset="0"/>
              </a:rPr>
              <a:t>Nick Woodman</a:t>
            </a:r>
            <a:endParaRPr lang="en-IN" sz="1400">
              <a:solidFill>
                <a:schemeClr val="tx1">
                  <a:lumMod val="65000"/>
                  <a:lumOff val="35000"/>
                </a:schemeClr>
              </a:solidFill>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CFE6D468-344D-31B3-3088-42D3DAD5A293}"/>
              </a:ext>
            </a:extLst>
          </p:cNvPr>
          <p:cNvSpPr txBox="1"/>
          <p:nvPr/>
        </p:nvSpPr>
        <p:spPr>
          <a:xfrm>
            <a:off x="8056975" y="4901055"/>
            <a:ext cx="1555750" cy="307777"/>
          </a:xfrm>
          <a:prstGeom prst="rect">
            <a:avLst/>
          </a:prstGeom>
          <a:noFill/>
        </p:spPr>
        <p:txBody>
          <a:bodyPr wrap="square" rtlCol="0">
            <a:spAutoFit/>
          </a:bodyPr>
          <a:lstStyle/>
          <a:p>
            <a:pPr algn="ctr"/>
            <a:r>
              <a:rPr lang="en-US" sz="1400">
                <a:solidFill>
                  <a:schemeClr val="tx1">
                    <a:lumMod val="65000"/>
                    <a:lumOff val="35000"/>
                  </a:schemeClr>
                </a:solidFill>
                <a:latin typeface="Cambria" panose="02040503050406030204" pitchFamily="18" charset="0"/>
                <a:ea typeface="Cambria" panose="02040503050406030204" pitchFamily="18" charset="0"/>
              </a:rPr>
              <a:t>Yacht</a:t>
            </a:r>
            <a:endParaRPr lang="en-IN" sz="1400">
              <a:solidFill>
                <a:schemeClr val="tx1">
                  <a:lumMod val="65000"/>
                  <a:lumOff val="35000"/>
                </a:schemeClr>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E6316FDB-7AE8-CFB2-E3CC-DB54A1C67BFE}"/>
              </a:ext>
            </a:extLst>
          </p:cNvPr>
          <p:cNvSpPr txBox="1"/>
          <p:nvPr/>
        </p:nvSpPr>
        <p:spPr>
          <a:xfrm>
            <a:off x="9798050" y="4901055"/>
            <a:ext cx="1555750" cy="307777"/>
          </a:xfrm>
          <a:prstGeom prst="rect">
            <a:avLst/>
          </a:prstGeom>
          <a:noFill/>
        </p:spPr>
        <p:txBody>
          <a:bodyPr wrap="square" rtlCol="0">
            <a:spAutoFit/>
          </a:bodyPr>
          <a:lstStyle/>
          <a:p>
            <a:pPr algn="ctr"/>
            <a:r>
              <a:rPr lang="en-US" sz="1400">
                <a:solidFill>
                  <a:schemeClr val="tx1">
                    <a:lumMod val="65000"/>
                    <a:lumOff val="35000"/>
                  </a:schemeClr>
                </a:solidFill>
                <a:latin typeface="Cambria" panose="02040503050406030204" pitchFamily="18" charset="0"/>
                <a:ea typeface="Cambria" panose="02040503050406030204" pitchFamily="18" charset="0"/>
              </a:rPr>
              <a:t>Ranch</a:t>
            </a:r>
            <a:endParaRPr lang="en-IN" sz="1400">
              <a:solidFill>
                <a:schemeClr val="tx1">
                  <a:lumMod val="65000"/>
                  <a:lumOff val="3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78273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354A-9414-657E-0B8A-B99593559554}"/>
              </a:ext>
            </a:extLst>
          </p:cNvPr>
          <p:cNvSpPr>
            <a:spLocks noGrp="1"/>
          </p:cNvSpPr>
          <p:nvPr>
            <p:ph type="title"/>
          </p:nvPr>
        </p:nvSpPr>
        <p:spPr>
          <a:xfrm>
            <a:off x="838199" y="365125"/>
            <a:ext cx="6030687" cy="1325563"/>
          </a:xfrm>
        </p:spPr>
        <p:txBody>
          <a:bodyPr>
            <a:normAutofit/>
          </a:bodyPr>
          <a:lstStyle/>
          <a:p>
            <a:r>
              <a:rPr lang="en-US" sz="4400">
                <a:latin typeface="Neuropol" panose="020F0607030201010804" pitchFamily="34" charset="0"/>
                <a:ea typeface="Cambria" panose="02040503050406030204" pitchFamily="18" charset="0"/>
              </a:rPr>
              <a:t>ANGLE III</a:t>
            </a:r>
            <a:br>
              <a:rPr lang="en-US" sz="4400">
                <a:latin typeface="Cambria" panose="02040503050406030204" pitchFamily="18" charset="0"/>
                <a:ea typeface="Cambria" panose="02040503050406030204" pitchFamily="18" charset="0"/>
              </a:rPr>
            </a:br>
            <a:r>
              <a:rPr lang="en-US" sz="4400">
                <a:latin typeface="Cambria" panose="02040503050406030204" pitchFamily="18" charset="0"/>
                <a:ea typeface="Cambria" panose="02040503050406030204" pitchFamily="18" charset="0"/>
              </a:rPr>
              <a:t>Disrupting Workflows	</a:t>
            </a:r>
            <a:endParaRPr lang="en-IN" sz="440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F96EE42F-77B1-D357-857D-0248EC95E0A8}"/>
              </a:ext>
            </a:extLst>
          </p:cNvPr>
          <p:cNvSpPr txBox="1"/>
          <p:nvPr/>
        </p:nvSpPr>
        <p:spPr>
          <a:xfrm>
            <a:off x="838199" y="1807859"/>
            <a:ext cx="3552318" cy="4247317"/>
          </a:xfrm>
          <a:prstGeom prst="rect">
            <a:avLst/>
          </a:prstGeom>
          <a:noFill/>
        </p:spPr>
        <p:txBody>
          <a:bodyPr wrap="square" rtlCol="0">
            <a:spAutoFit/>
          </a:bodyPr>
          <a:lstStyle/>
          <a:p>
            <a:pPr marL="285750" indent="-285750">
              <a:buFont typeface="Arial" panose="020B0604020202020204" pitchFamily="34" charset="0"/>
              <a:buChar char="•"/>
            </a:pPr>
            <a:r>
              <a:rPr lang="en-US">
                <a:latin typeface="Cambria" panose="02040503050406030204" pitchFamily="18" charset="0"/>
                <a:ea typeface="Cambria" panose="02040503050406030204" pitchFamily="18" charset="0"/>
              </a:rPr>
              <a:t>Overemphasized improving the editing experience, assuming it would drive </a:t>
            </a:r>
            <a:r>
              <a:rPr lang="en-US">
                <a:solidFill>
                  <a:srgbClr val="C00000"/>
                </a:solidFill>
                <a:latin typeface="Cambria" panose="02040503050406030204" pitchFamily="18" charset="0"/>
                <a:ea typeface="Cambria" panose="02040503050406030204" pitchFamily="18" charset="0"/>
              </a:rPr>
              <a:t>consumer adoption</a:t>
            </a:r>
          </a:p>
          <a:p>
            <a:pPr marL="285750" indent="-285750">
              <a:buFont typeface="Arial" panose="020B0604020202020204" pitchFamily="34" charset="0"/>
              <a:buChar char="•"/>
            </a:pPr>
            <a:r>
              <a:rPr lang="en-US">
                <a:latin typeface="Cambria" panose="02040503050406030204" pitchFamily="18" charset="0"/>
                <a:ea typeface="Cambria" panose="02040503050406030204" pitchFamily="18" charset="0"/>
              </a:rPr>
              <a:t>Believed that better video editors would attract </a:t>
            </a:r>
            <a:r>
              <a:rPr lang="en-US">
                <a:solidFill>
                  <a:srgbClr val="C00000"/>
                </a:solidFill>
                <a:latin typeface="Cambria" panose="02040503050406030204" pitchFamily="18" charset="0"/>
                <a:ea typeface="Cambria" panose="02040503050406030204" pitchFamily="18" charset="0"/>
              </a:rPr>
              <a:t>everyday consumers</a:t>
            </a:r>
          </a:p>
          <a:p>
            <a:pPr marL="285750" indent="-285750">
              <a:buFont typeface="Arial" panose="020B0604020202020204" pitchFamily="34" charset="0"/>
              <a:buChar char="•"/>
            </a:pPr>
            <a:r>
              <a:rPr lang="en-US">
                <a:latin typeface="Cambria" panose="02040503050406030204" pitchFamily="18" charset="0"/>
                <a:ea typeface="Cambria" panose="02040503050406030204" pitchFamily="18" charset="0"/>
              </a:rPr>
              <a:t>Misinterpreted their own workflow, overlooking the importance of content worth capturing</a:t>
            </a:r>
          </a:p>
          <a:p>
            <a:pPr marL="285750" indent="-285750">
              <a:buFont typeface="Arial" panose="020B0604020202020204" pitchFamily="34" charset="0"/>
              <a:buChar char="•"/>
            </a:pPr>
            <a:r>
              <a:rPr lang="en-US">
                <a:latin typeface="Cambria" panose="02040503050406030204" pitchFamily="18" charset="0"/>
                <a:ea typeface="Cambria" panose="02040503050406030204" pitchFamily="18" charset="0"/>
              </a:rPr>
              <a:t>Failed to realize that an easier video editor doesn’t solve the issue of lacking compelling footage to edit</a:t>
            </a:r>
            <a:endParaRPr lang="en-IN">
              <a:latin typeface="Cambria" panose="02040503050406030204" pitchFamily="18" charset="0"/>
              <a:ea typeface="Cambria" panose="02040503050406030204" pitchFamily="18" charset="0"/>
            </a:endParaRPr>
          </a:p>
        </p:txBody>
      </p:sp>
      <p:cxnSp>
        <p:nvCxnSpPr>
          <p:cNvPr id="5" name="Straight Connector 4">
            <a:extLst>
              <a:ext uri="{FF2B5EF4-FFF2-40B4-BE49-F238E27FC236}">
                <a16:creationId xmlns:a16="http://schemas.microsoft.com/office/drawing/2014/main" id="{7320E8F1-3342-6BFC-2ACF-6477B0C99338}"/>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Slide Number Placeholder 6">
            <a:extLst>
              <a:ext uri="{FF2B5EF4-FFF2-40B4-BE49-F238E27FC236}">
                <a16:creationId xmlns:a16="http://schemas.microsoft.com/office/drawing/2014/main" id="{E0271769-F2EE-41FC-B8CF-C789E65A001D}"/>
              </a:ext>
            </a:extLst>
          </p:cNvPr>
          <p:cNvSpPr>
            <a:spLocks noGrp="1"/>
          </p:cNvSpPr>
          <p:nvPr>
            <p:ph type="sldNum" sz="quarter" idx="12"/>
          </p:nvPr>
        </p:nvSpPr>
        <p:spPr/>
        <p:txBody>
          <a:bodyPr/>
          <a:lstStyle/>
          <a:p>
            <a:fld id="{27228860-FD8D-418C-88C6-53441B2F25DA}" type="slidenum">
              <a:rPr lang="en-IN" smtClean="0"/>
              <a:t>14</a:t>
            </a:fld>
            <a:endParaRPr lang="en-IN"/>
          </a:p>
        </p:txBody>
      </p:sp>
      <p:pic>
        <p:nvPicPr>
          <p:cNvPr id="8" name="Picture 2" descr="GoPro Logo and symbol, meaning, history, PNG, brand">
            <a:extLst>
              <a:ext uri="{FF2B5EF4-FFF2-40B4-BE49-F238E27FC236}">
                <a16:creationId xmlns:a16="http://schemas.microsoft.com/office/drawing/2014/main" id="{FF7D7E9E-D927-E080-C3CE-307E9243C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913" y="-66434"/>
            <a:ext cx="3501887" cy="218867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9949D94-A965-9070-43D6-CD98EE9F0568}"/>
              </a:ext>
            </a:extLst>
          </p:cNvPr>
          <p:cNvGrpSpPr/>
          <p:nvPr/>
        </p:nvGrpSpPr>
        <p:grpSpPr>
          <a:xfrm>
            <a:off x="4708065" y="2198445"/>
            <a:ext cx="6645735" cy="3472115"/>
            <a:chOff x="4708065" y="2198445"/>
            <a:chExt cx="6645735" cy="3472115"/>
          </a:xfrm>
        </p:grpSpPr>
        <p:pic>
          <p:nvPicPr>
            <p:cNvPr id="6" name="Picture 5">
              <a:extLst>
                <a:ext uri="{FF2B5EF4-FFF2-40B4-BE49-F238E27FC236}">
                  <a16:creationId xmlns:a16="http://schemas.microsoft.com/office/drawing/2014/main" id="{9EF3BE52-2C88-C120-8020-D445D311271E}"/>
                </a:ext>
              </a:extLst>
            </p:cNvPr>
            <p:cNvPicPr>
              <a:picLocks noChangeAspect="1"/>
            </p:cNvPicPr>
            <p:nvPr/>
          </p:nvPicPr>
          <p:blipFill>
            <a:blip r:embed="rId3"/>
            <a:stretch>
              <a:fillRect/>
            </a:stretch>
          </p:blipFill>
          <p:spPr>
            <a:xfrm>
              <a:off x="4708065" y="2198445"/>
              <a:ext cx="6645735" cy="3195116"/>
            </a:xfrm>
            <a:prstGeom prst="rect">
              <a:avLst/>
            </a:prstGeom>
            <a:effectLst>
              <a:outerShdw blurRad="50800" dist="50800" dir="5400000" sx="99000" sy="99000" algn="ctr" rotWithShape="0">
                <a:schemeClr val="bg2">
                  <a:alpha val="70000"/>
                </a:schemeClr>
              </a:outerShdw>
            </a:effectLst>
          </p:spPr>
        </p:pic>
        <p:sp>
          <p:nvSpPr>
            <p:cNvPr id="9" name="TextBox 8">
              <a:extLst>
                <a:ext uri="{FF2B5EF4-FFF2-40B4-BE49-F238E27FC236}">
                  <a16:creationId xmlns:a16="http://schemas.microsoft.com/office/drawing/2014/main" id="{85BED6F0-E243-68CC-01F0-50D67F9CCE72}"/>
                </a:ext>
              </a:extLst>
            </p:cNvPr>
            <p:cNvSpPr txBox="1"/>
            <p:nvPr/>
          </p:nvSpPr>
          <p:spPr>
            <a:xfrm>
              <a:off x="6706957" y="5393561"/>
              <a:ext cx="2647950" cy="276999"/>
            </a:xfrm>
            <a:prstGeom prst="rect">
              <a:avLst/>
            </a:prstGeom>
            <a:noFill/>
          </p:spPr>
          <p:txBody>
            <a:bodyPr wrap="square" rtlCol="0">
              <a:spAutoFit/>
            </a:bodyPr>
            <a:lstStyle/>
            <a:p>
              <a:pPr algn="ctr"/>
              <a:r>
                <a:rPr lang="en-US" sz="1200">
                  <a:solidFill>
                    <a:schemeClr val="bg2">
                      <a:lumMod val="90000"/>
                    </a:schemeClr>
                  </a:solidFill>
                  <a:latin typeface="Cambria" panose="02040503050406030204" pitchFamily="18" charset="0"/>
                  <a:ea typeface="Cambria" panose="02040503050406030204" pitchFamily="18" charset="0"/>
                </a:rPr>
                <a:t>Modern MBA - </a:t>
              </a:r>
              <a:r>
                <a:rPr lang="en-US" sz="1200" err="1">
                  <a:solidFill>
                    <a:schemeClr val="bg2">
                      <a:lumMod val="90000"/>
                    </a:schemeClr>
                  </a:solidFill>
                  <a:latin typeface="Cambria" panose="02040503050406030204" pitchFamily="18" charset="0"/>
                  <a:ea typeface="Cambria" panose="02040503050406030204" pitchFamily="18" charset="0"/>
                </a:rPr>
                <a:t>Youtube</a:t>
              </a:r>
              <a:endParaRPr lang="en-IN" sz="1200">
                <a:solidFill>
                  <a:schemeClr val="bg2">
                    <a:lumMod val="90000"/>
                  </a:schemeClr>
                </a:solidFill>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622501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DA1A708-9046-E052-16D2-6C8431009DE9}"/>
              </a:ext>
            </a:extLst>
          </p:cNvPr>
          <p:cNvGrpSpPr/>
          <p:nvPr/>
        </p:nvGrpSpPr>
        <p:grpSpPr>
          <a:xfrm>
            <a:off x="901674" y="2521186"/>
            <a:ext cx="10448195" cy="3237577"/>
            <a:chOff x="901674" y="2151238"/>
            <a:chExt cx="10448195" cy="3237577"/>
          </a:xfrm>
        </p:grpSpPr>
        <p:sp>
          <p:nvSpPr>
            <p:cNvPr id="8" name="Freeform: Shape 7">
              <a:extLst>
                <a:ext uri="{FF2B5EF4-FFF2-40B4-BE49-F238E27FC236}">
                  <a16:creationId xmlns:a16="http://schemas.microsoft.com/office/drawing/2014/main" id="{BD1D8233-922D-00A0-7FAB-D11B5C7A8AE2}"/>
                </a:ext>
              </a:extLst>
            </p:cNvPr>
            <p:cNvSpPr/>
            <p:nvPr/>
          </p:nvSpPr>
          <p:spPr>
            <a:xfrm>
              <a:off x="901674" y="2151238"/>
              <a:ext cx="2363845" cy="369332"/>
            </a:xfrm>
            <a:custGeom>
              <a:avLst/>
              <a:gdLst>
                <a:gd name="connsiteX0" fmla="*/ 0 w 2363845"/>
                <a:gd name="connsiteY0" fmla="*/ 0 h 892800"/>
                <a:gd name="connsiteX1" fmla="*/ 2363845 w 2363845"/>
                <a:gd name="connsiteY1" fmla="*/ 0 h 892800"/>
                <a:gd name="connsiteX2" fmla="*/ 2363845 w 2363845"/>
                <a:gd name="connsiteY2" fmla="*/ 892800 h 892800"/>
                <a:gd name="connsiteX3" fmla="*/ 0 w 2363845"/>
                <a:gd name="connsiteY3" fmla="*/ 892800 h 892800"/>
                <a:gd name="connsiteX4" fmla="*/ 0 w 2363845"/>
                <a:gd name="connsiteY4" fmla="*/ 0 h 89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892800">
                  <a:moveTo>
                    <a:pt x="0" y="0"/>
                  </a:moveTo>
                  <a:lnTo>
                    <a:pt x="2363845" y="0"/>
                  </a:lnTo>
                  <a:lnTo>
                    <a:pt x="2363845" y="892800"/>
                  </a:lnTo>
                  <a:lnTo>
                    <a:pt x="0" y="892800"/>
                  </a:lnTo>
                  <a:lnTo>
                    <a:pt x="0" y="0"/>
                  </a:lnTo>
                  <a:close/>
                </a:path>
              </a:pathLst>
            </a:custGeom>
            <a:solidFill>
              <a:srgbClr val="00A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2400" kern="1200">
                  <a:latin typeface="Cambria" panose="02040503050406030204" pitchFamily="18" charset="0"/>
                  <a:ea typeface="Cambria" panose="02040503050406030204" pitchFamily="18" charset="0"/>
                </a:rPr>
                <a:t>Financial</a:t>
              </a:r>
              <a:endParaRPr lang="en-IN" sz="2400" kern="1200">
                <a:latin typeface="Cambria" panose="02040503050406030204" pitchFamily="18" charset="0"/>
                <a:ea typeface="Cambria" panose="02040503050406030204" pitchFamily="18" charset="0"/>
              </a:endParaRPr>
            </a:p>
          </p:txBody>
        </p:sp>
        <p:sp>
          <p:nvSpPr>
            <p:cNvPr id="9" name="Freeform: Shape 8">
              <a:extLst>
                <a:ext uri="{FF2B5EF4-FFF2-40B4-BE49-F238E27FC236}">
                  <a16:creationId xmlns:a16="http://schemas.microsoft.com/office/drawing/2014/main" id="{41782858-C723-F356-CDC2-AF7BD9EEB15D}"/>
                </a:ext>
              </a:extLst>
            </p:cNvPr>
            <p:cNvSpPr/>
            <p:nvPr/>
          </p:nvSpPr>
          <p:spPr>
            <a:xfrm>
              <a:off x="901674" y="2750870"/>
              <a:ext cx="2363845" cy="2637945"/>
            </a:xfrm>
            <a:custGeom>
              <a:avLst/>
              <a:gdLst>
                <a:gd name="connsiteX0" fmla="*/ 0 w 2363845"/>
                <a:gd name="connsiteY0" fmla="*/ 0 h 2637945"/>
                <a:gd name="connsiteX1" fmla="*/ 2363845 w 2363845"/>
                <a:gd name="connsiteY1" fmla="*/ 0 h 2637945"/>
                <a:gd name="connsiteX2" fmla="*/ 2363845 w 2363845"/>
                <a:gd name="connsiteY2" fmla="*/ 2637945 h 2637945"/>
                <a:gd name="connsiteX3" fmla="*/ 0 w 2363845"/>
                <a:gd name="connsiteY3" fmla="*/ 2637945 h 2637945"/>
                <a:gd name="connsiteX4" fmla="*/ 0 w 2363845"/>
                <a:gd name="connsiteY4" fmla="*/ 0 h 263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2637945">
                  <a:moveTo>
                    <a:pt x="0" y="0"/>
                  </a:moveTo>
                  <a:lnTo>
                    <a:pt x="2363845" y="0"/>
                  </a:lnTo>
                  <a:lnTo>
                    <a:pt x="2363845" y="2637945"/>
                  </a:lnTo>
                  <a:lnTo>
                    <a:pt x="0" y="2637945"/>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b="1" kern="1200">
                  <a:latin typeface="Cambria" panose="02040503050406030204" pitchFamily="18" charset="0"/>
                  <a:ea typeface="Cambria" panose="02040503050406030204" pitchFamily="18" charset="0"/>
                </a:rPr>
                <a:t>Peaked and Plummeted</a:t>
              </a:r>
              <a:r>
                <a:rPr lang="en-US" sz="1600" b="0" kern="1200">
                  <a:latin typeface="Cambria" panose="02040503050406030204" pitchFamily="18" charset="0"/>
                  <a:ea typeface="Cambria" panose="02040503050406030204" pitchFamily="18" charset="0"/>
                </a:rPr>
                <a:t>:</a:t>
              </a:r>
              <a:r>
                <a:rPr lang="en-US" sz="1600" b="1" kern="1200">
                  <a:latin typeface="Cambria" panose="02040503050406030204" pitchFamily="18" charset="0"/>
                  <a:ea typeface="Cambria" panose="02040503050406030204" pitchFamily="18" charset="0"/>
                </a:rPr>
                <a:t> </a:t>
              </a:r>
              <a:r>
                <a:rPr lang="en-US" sz="1600" kern="1200">
                  <a:latin typeface="Cambria" panose="02040503050406030204" pitchFamily="18" charset="0"/>
                  <a:ea typeface="Cambria" panose="02040503050406030204" pitchFamily="18" charset="0"/>
                </a:rPr>
                <a:t>Revenue peaked at $1.6B in 2015, but by 2023, GoPro posted a $75M operating loss with variable margins</a:t>
              </a:r>
              <a:endParaRPr lang="en-IN" sz="1600" kern="1200">
                <a:latin typeface="Cambria" panose="02040503050406030204" pitchFamily="18" charset="0"/>
                <a:ea typeface="Cambria" panose="02040503050406030204" pitchFamily="18" charset="0"/>
              </a:endParaRPr>
            </a:p>
            <a:p>
              <a:pPr marL="171450" lvl="1" indent="-171450" algn="l" defTabSz="711200">
                <a:lnSpc>
                  <a:spcPct val="90000"/>
                </a:lnSpc>
                <a:spcBef>
                  <a:spcPct val="0"/>
                </a:spcBef>
                <a:spcAft>
                  <a:spcPct val="15000"/>
                </a:spcAft>
                <a:buChar char="•"/>
              </a:pPr>
              <a:r>
                <a:rPr lang="en-IN" sz="1600" b="1" kern="1200">
                  <a:latin typeface="Cambria" panose="02040503050406030204" pitchFamily="18" charset="0"/>
                  <a:ea typeface="Cambria" panose="02040503050406030204" pitchFamily="18" charset="0"/>
                </a:rPr>
                <a:t>Stock Crash Landing</a:t>
              </a:r>
              <a:r>
                <a:rPr lang="en-US" sz="1600" b="0" kern="1200">
                  <a:latin typeface="Cambria" panose="02040503050406030204" pitchFamily="18" charset="0"/>
                  <a:ea typeface="Cambria" panose="02040503050406030204" pitchFamily="18" charset="0"/>
                </a:rPr>
                <a:t>:</a:t>
              </a:r>
              <a:r>
                <a:rPr lang="en-US" sz="1600" b="1" kern="1200">
                  <a:latin typeface="Cambria" panose="02040503050406030204" pitchFamily="18" charset="0"/>
                  <a:ea typeface="Cambria" panose="02040503050406030204" pitchFamily="18" charset="0"/>
                </a:rPr>
                <a:t> </a:t>
              </a:r>
              <a:r>
                <a:rPr lang="en-US" sz="1600" kern="1200">
                  <a:latin typeface="Cambria" panose="02040503050406030204" pitchFamily="18" charset="0"/>
                  <a:ea typeface="Cambria" panose="02040503050406030204" pitchFamily="18" charset="0"/>
                </a:rPr>
                <a:t>Stock price dropped 97% from its $98 peak post-2014 IPO</a:t>
              </a:r>
              <a:endParaRPr lang="en-IN" sz="1600" kern="1200">
                <a:latin typeface="Cambria" panose="02040503050406030204" pitchFamily="18" charset="0"/>
                <a:ea typeface="Cambria" panose="02040503050406030204" pitchFamily="18" charset="0"/>
              </a:endParaRPr>
            </a:p>
          </p:txBody>
        </p:sp>
        <p:sp>
          <p:nvSpPr>
            <p:cNvPr id="10" name="Freeform: Shape 9">
              <a:extLst>
                <a:ext uri="{FF2B5EF4-FFF2-40B4-BE49-F238E27FC236}">
                  <a16:creationId xmlns:a16="http://schemas.microsoft.com/office/drawing/2014/main" id="{8369DD97-DB98-87E7-EFC9-0F5AFC7D395A}"/>
                </a:ext>
              </a:extLst>
            </p:cNvPr>
            <p:cNvSpPr/>
            <p:nvPr/>
          </p:nvSpPr>
          <p:spPr>
            <a:xfrm>
              <a:off x="3596457" y="2151238"/>
              <a:ext cx="2363845" cy="369332"/>
            </a:xfrm>
            <a:custGeom>
              <a:avLst/>
              <a:gdLst>
                <a:gd name="connsiteX0" fmla="*/ 0 w 2363845"/>
                <a:gd name="connsiteY0" fmla="*/ 0 h 892800"/>
                <a:gd name="connsiteX1" fmla="*/ 2363845 w 2363845"/>
                <a:gd name="connsiteY1" fmla="*/ 0 h 892800"/>
                <a:gd name="connsiteX2" fmla="*/ 2363845 w 2363845"/>
                <a:gd name="connsiteY2" fmla="*/ 892800 h 892800"/>
                <a:gd name="connsiteX3" fmla="*/ 0 w 2363845"/>
                <a:gd name="connsiteY3" fmla="*/ 892800 h 892800"/>
                <a:gd name="connsiteX4" fmla="*/ 0 w 2363845"/>
                <a:gd name="connsiteY4" fmla="*/ 0 h 89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892800">
                  <a:moveTo>
                    <a:pt x="0" y="0"/>
                  </a:moveTo>
                  <a:lnTo>
                    <a:pt x="2363845" y="0"/>
                  </a:lnTo>
                  <a:lnTo>
                    <a:pt x="2363845" y="892800"/>
                  </a:lnTo>
                  <a:lnTo>
                    <a:pt x="0" y="892800"/>
                  </a:lnTo>
                  <a:lnTo>
                    <a:pt x="0" y="0"/>
                  </a:lnTo>
                  <a:close/>
                </a:path>
              </a:pathLst>
            </a:custGeom>
            <a:solidFill>
              <a:srgbClr val="00A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IN" sz="2400" kern="1200">
                  <a:latin typeface="Cambria" panose="02040503050406030204" pitchFamily="18" charset="0"/>
                  <a:ea typeface="Cambria" panose="02040503050406030204" pitchFamily="18" charset="0"/>
                </a:rPr>
                <a:t>Operating</a:t>
              </a:r>
            </a:p>
          </p:txBody>
        </p:sp>
        <p:sp>
          <p:nvSpPr>
            <p:cNvPr id="11" name="Freeform: Shape 10">
              <a:extLst>
                <a:ext uri="{FF2B5EF4-FFF2-40B4-BE49-F238E27FC236}">
                  <a16:creationId xmlns:a16="http://schemas.microsoft.com/office/drawing/2014/main" id="{1E6C8A89-87B7-8FAB-0975-5C2073EF9AF6}"/>
                </a:ext>
              </a:extLst>
            </p:cNvPr>
            <p:cNvSpPr/>
            <p:nvPr/>
          </p:nvSpPr>
          <p:spPr>
            <a:xfrm>
              <a:off x="3596457" y="2750870"/>
              <a:ext cx="2363845" cy="2637945"/>
            </a:xfrm>
            <a:custGeom>
              <a:avLst/>
              <a:gdLst>
                <a:gd name="connsiteX0" fmla="*/ 0 w 2363845"/>
                <a:gd name="connsiteY0" fmla="*/ 0 h 2637945"/>
                <a:gd name="connsiteX1" fmla="*/ 2363845 w 2363845"/>
                <a:gd name="connsiteY1" fmla="*/ 0 h 2637945"/>
                <a:gd name="connsiteX2" fmla="*/ 2363845 w 2363845"/>
                <a:gd name="connsiteY2" fmla="*/ 2637945 h 2637945"/>
                <a:gd name="connsiteX3" fmla="*/ 0 w 2363845"/>
                <a:gd name="connsiteY3" fmla="*/ 2637945 h 2637945"/>
                <a:gd name="connsiteX4" fmla="*/ 0 w 2363845"/>
                <a:gd name="connsiteY4" fmla="*/ 0 h 263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2637945">
                  <a:moveTo>
                    <a:pt x="0" y="0"/>
                  </a:moveTo>
                  <a:lnTo>
                    <a:pt x="2363845" y="0"/>
                  </a:lnTo>
                  <a:lnTo>
                    <a:pt x="2363845" y="2637945"/>
                  </a:lnTo>
                  <a:lnTo>
                    <a:pt x="0" y="2637945"/>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b="1" kern="1200">
                  <a:latin typeface="Cambria" panose="02040503050406030204" pitchFamily="18" charset="0"/>
                  <a:ea typeface="Cambria" panose="02040503050406030204" pitchFamily="18" charset="0"/>
                </a:rPr>
                <a:t>Innovation on Pause</a:t>
              </a:r>
              <a:r>
                <a:rPr lang="en-US" sz="1600" kern="1200">
                  <a:latin typeface="Cambria" panose="02040503050406030204" pitchFamily="18" charset="0"/>
                  <a:ea typeface="Cambria" panose="02040503050406030204" pitchFamily="18" charset="0"/>
                </a:rPr>
                <a:t>: Product development stalled, with outdated tech and slow feature rollouts</a:t>
              </a:r>
              <a:endParaRPr lang="en-IN" sz="1600" kern="1200">
                <a:latin typeface="Cambria" panose="02040503050406030204" pitchFamily="18" charset="0"/>
                <a:ea typeface="Cambria" panose="02040503050406030204" pitchFamily="18" charset="0"/>
              </a:endParaRPr>
            </a:p>
            <a:p>
              <a:pPr marL="171450" lvl="1" indent="-171450" algn="l" defTabSz="711200">
                <a:lnSpc>
                  <a:spcPct val="90000"/>
                </a:lnSpc>
                <a:spcBef>
                  <a:spcPct val="0"/>
                </a:spcBef>
                <a:spcAft>
                  <a:spcPct val="15000"/>
                </a:spcAft>
                <a:buChar char="•"/>
              </a:pPr>
              <a:r>
                <a:rPr lang="en-IN" sz="1600" b="1" kern="1200">
                  <a:latin typeface="Cambria" panose="02040503050406030204" pitchFamily="18" charset="0"/>
                  <a:ea typeface="Cambria" panose="02040503050406030204" pitchFamily="18" charset="0"/>
                </a:rPr>
                <a:t>Supply Chain Squeeze</a:t>
              </a:r>
              <a:r>
                <a:rPr lang="en-US" sz="1600" kern="1200">
                  <a:latin typeface="Cambria" panose="02040503050406030204" pitchFamily="18" charset="0"/>
                  <a:ea typeface="Cambria" panose="02040503050406030204" pitchFamily="18" charset="0"/>
                </a:rPr>
                <a:t>: Shortages in semiconductors disrupted production and highlighted inefficiencies</a:t>
              </a:r>
              <a:endParaRPr lang="en-IN" sz="1600" kern="1200">
                <a:latin typeface="Cambria" panose="02040503050406030204" pitchFamily="18" charset="0"/>
                <a:ea typeface="Cambria" panose="02040503050406030204" pitchFamily="18" charset="0"/>
              </a:endParaRPr>
            </a:p>
          </p:txBody>
        </p:sp>
        <p:sp>
          <p:nvSpPr>
            <p:cNvPr id="12" name="Freeform: Shape 11">
              <a:extLst>
                <a:ext uri="{FF2B5EF4-FFF2-40B4-BE49-F238E27FC236}">
                  <a16:creationId xmlns:a16="http://schemas.microsoft.com/office/drawing/2014/main" id="{FABD7141-0860-8C0F-D35B-93C2D55FFA0B}"/>
                </a:ext>
              </a:extLst>
            </p:cNvPr>
            <p:cNvSpPr/>
            <p:nvPr/>
          </p:nvSpPr>
          <p:spPr>
            <a:xfrm>
              <a:off x="6291241" y="2151238"/>
              <a:ext cx="2363845" cy="369332"/>
            </a:xfrm>
            <a:custGeom>
              <a:avLst/>
              <a:gdLst>
                <a:gd name="connsiteX0" fmla="*/ 0 w 2363845"/>
                <a:gd name="connsiteY0" fmla="*/ 0 h 892800"/>
                <a:gd name="connsiteX1" fmla="*/ 2363845 w 2363845"/>
                <a:gd name="connsiteY1" fmla="*/ 0 h 892800"/>
                <a:gd name="connsiteX2" fmla="*/ 2363845 w 2363845"/>
                <a:gd name="connsiteY2" fmla="*/ 892800 h 892800"/>
                <a:gd name="connsiteX3" fmla="*/ 0 w 2363845"/>
                <a:gd name="connsiteY3" fmla="*/ 892800 h 892800"/>
                <a:gd name="connsiteX4" fmla="*/ 0 w 2363845"/>
                <a:gd name="connsiteY4" fmla="*/ 0 h 89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892800">
                  <a:moveTo>
                    <a:pt x="0" y="0"/>
                  </a:moveTo>
                  <a:lnTo>
                    <a:pt x="2363845" y="0"/>
                  </a:lnTo>
                  <a:lnTo>
                    <a:pt x="2363845" y="892800"/>
                  </a:lnTo>
                  <a:lnTo>
                    <a:pt x="0" y="892800"/>
                  </a:lnTo>
                  <a:lnTo>
                    <a:pt x="0" y="0"/>
                  </a:lnTo>
                  <a:close/>
                </a:path>
              </a:pathLst>
            </a:custGeom>
            <a:solidFill>
              <a:srgbClr val="00A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IN" sz="2000" kern="1200">
                  <a:latin typeface="Cambria" panose="02040503050406030204" pitchFamily="18" charset="0"/>
                  <a:ea typeface="Cambria" panose="02040503050406030204" pitchFamily="18" charset="0"/>
                </a:rPr>
                <a:t>Strategic</a:t>
              </a:r>
            </a:p>
          </p:txBody>
        </p:sp>
        <p:sp>
          <p:nvSpPr>
            <p:cNvPr id="13" name="Freeform: Shape 12">
              <a:extLst>
                <a:ext uri="{FF2B5EF4-FFF2-40B4-BE49-F238E27FC236}">
                  <a16:creationId xmlns:a16="http://schemas.microsoft.com/office/drawing/2014/main" id="{5EEBD014-9DF1-0E3D-2016-0B03BECE73BD}"/>
                </a:ext>
              </a:extLst>
            </p:cNvPr>
            <p:cNvSpPr/>
            <p:nvPr/>
          </p:nvSpPr>
          <p:spPr>
            <a:xfrm>
              <a:off x="6291241" y="2750870"/>
              <a:ext cx="2363845" cy="2637945"/>
            </a:xfrm>
            <a:custGeom>
              <a:avLst/>
              <a:gdLst>
                <a:gd name="connsiteX0" fmla="*/ 0 w 2363845"/>
                <a:gd name="connsiteY0" fmla="*/ 0 h 2637945"/>
                <a:gd name="connsiteX1" fmla="*/ 2363845 w 2363845"/>
                <a:gd name="connsiteY1" fmla="*/ 0 h 2637945"/>
                <a:gd name="connsiteX2" fmla="*/ 2363845 w 2363845"/>
                <a:gd name="connsiteY2" fmla="*/ 2637945 h 2637945"/>
                <a:gd name="connsiteX3" fmla="*/ 0 w 2363845"/>
                <a:gd name="connsiteY3" fmla="*/ 2637945 h 2637945"/>
                <a:gd name="connsiteX4" fmla="*/ 0 w 2363845"/>
                <a:gd name="connsiteY4" fmla="*/ 0 h 263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2637945">
                  <a:moveTo>
                    <a:pt x="0" y="0"/>
                  </a:moveTo>
                  <a:lnTo>
                    <a:pt x="2363845" y="0"/>
                  </a:lnTo>
                  <a:lnTo>
                    <a:pt x="2363845" y="2637945"/>
                  </a:lnTo>
                  <a:lnTo>
                    <a:pt x="0" y="2637945"/>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b="1" kern="1200">
                  <a:latin typeface="Cambria" panose="02040503050406030204" pitchFamily="18" charset="0"/>
                  <a:ea typeface="Cambria" panose="02040503050406030204" pitchFamily="18" charset="0"/>
                </a:rPr>
                <a:t>Diversification Disaster</a:t>
              </a:r>
              <a:r>
                <a:rPr lang="en-US" sz="1600" kern="1200">
                  <a:latin typeface="Cambria" panose="02040503050406030204" pitchFamily="18" charset="0"/>
                  <a:ea typeface="Cambria" panose="02040503050406030204" pitchFamily="18" charset="0"/>
                </a:rPr>
                <a:t>: The GoPro Karma drone flopped, leading to its withdrawal and division closure</a:t>
              </a:r>
              <a:endParaRPr lang="en-IN" sz="1600" kern="1200">
                <a:latin typeface="Cambria" panose="02040503050406030204" pitchFamily="18" charset="0"/>
                <a:ea typeface="Cambria" panose="02040503050406030204" pitchFamily="18" charset="0"/>
              </a:endParaRPr>
            </a:p>
            <a:p>
              <a:pPr marL="171450" lvl="1" indent="-171450" algn="l" defTabSz="711200">
                <a:lnSpc>
                  <a:spcPct val="90000"/>
                </a:lnSpc>
                <a:spcBef>
                  <a:spcPct val="0"/>
                </a:spcBef>
                <a:spcAft>
                  <a:spcPct val="15000"/>
                </a:spcAft>
                <a:buChar char="•"/>
              </a:pPr>
              <a:r>
                <a:rPr lang="en-IN" sz="1600" b="1" kern="1200">
                  <a:latin typeface="Cambria" panose="02040503050406030204" pitchFamily="18" charset="0"/>
                  <a:ea typeface="Cambria" panose="02040503050406030204" pitchFamily="18" charset="0"/>
                </a:rPr>
                <a:t>Competition Closing In</a:t>
              </a:r>
              <a:r>
                <a:rPr lang="en-US" sz="1600" kern="1200">
                  <a:latin typeface="Cambria" panose="02040503050406030204" pitchFamily="18" charset="0"/>
                  <a:ea typeface="Cambria" panose="02040503050406030204" pitchFamily="18" charset="0"/>
                </a:rPr>
                <a:t>: Smartphones and competitors like DJI chipped away at GoPro's market share.</a:t>
              </a:r>
              <a:endParaRPr lang="en-IN" sz="1600" kern="1200">
                <a:latin typeface="Cambria" panose="02040503050406030204" pitchFamily="18" charset="0"/>
                <a:ea typeface="Cambria" panose="02040503050406030204" pitchFamily="18" charset="0"/>
              </a:endParaRPr>
            </a:p>
          </p:txBody>
        </p:sp>
        <p:sp>
          <p:nvSpPr>
            <p:cNvPr id="14" name="Freeform: Shape 13">
              <a:extLst>
                <a:ext uri="{FF2B5EF4-FFF2-40B4-BE49-F238E27FC236}">
                  <a16:creationId xmlns:a16="http://schemas.microsoft.com/office/drawing/2014/main" id="{27114E03-DF74-A0E0-6AC5-36CE9E5CA628}"/>
                </a:ext>
              </a:extLst>
            </p:cNvPr>
            <p:cNvSpPr/>
            <p:nvPr/>
          </p:nvSpPr>
          <p:spPr>
            <a:xfrm>
              <a:off x="8986024" y="2151238"/>
              <a:ext cx="2363845" cy="369332"/>
            </a:xfrm>
            <a:custGeom>
              <a:avLst/>
              <a:gdLst>
                <a:gd name="connsiteX0" fmla="*/ 0 w 2363845"/>
                <a:gd name="connsiteY0" fmla="*/ 0 h 892800"/>
                <a:gd name="connsiteX1" fmla="*/ 2363845 w 2363845"/>
                <a:gd name="connsiteY1" fmla="*/ 0 h 892800"/>
                <a:gd name="connsiteX2" fmla="*/ 2363845 w 2363845"/>
                <a:gd name="connsiteY2" fmla="*/ 892800 h 892800"/>
                <a:gd name="connsiteX3" fmla="*/ 0 w 2363845"/>
                <a:gd name="connsiteY3" fmla="*/ 892800 h 892800"/>
                <a:gd name="connsiteX4" fmla="*/ 0 w 2363845"/>
                <a:gd name="connsiteY4" fmla="*/ 0 h 89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892800">
                  <a:moveTo>
                    <a:pt x="0" y="0"/>
                  </a:moveTo>
                  <a:lnTo>
                    <a:pt x="2363845" y="0"/>
                  </a:lnTo>
                  <a:lnTo>
                    <a:pt x="2363845" y="892800"/>
                  </a:lnTo>
                  <a:lnTo>
                    <a:pt x="0" y="892800"/>
                  </a:lnTo>
                  <a:lnTo>
                    <a:pt x="0" y="0"/>
                  </a:lnTo>
                  <a:close/>
                </a:path>
              </a:pathLst>
            </a:custGeom>
            <a:solidFill>
              <a:srgbClr val="00A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IN" sz="2000" kern="1200">
                  <a:latin typeface="Cambria" panose="02040503050406030204" pitchFamily="18" charset="0"/>
                  <a:ea typeface="Cambria" panose="02040503050406030204" pitchFamily="18" charset="0"/>
                </a:rPr>
                <a:t>Leadership</a:t>
              </a:r>
            </a:p>
          </p:txBody>
        </p:sp>
        <p:sp>
          <p:nvSpPr>
            <p:cNvPr id="15" name="Freeform: Shape 14">
              <a:extLst>
                <a:ext uri="{FF2B5EF4-FFF2-40B4-BE49-F238E27FC236}">
                  <a16:creationId xmlns:a16="http://schemas.microsoft.com/office/drawing/2014/main" id="{14EE3E3B-293A-C883-6DC5-C85AC7430A7B}"/>
                </a:ext>
              </a:extLst>
            </p:cNvPr>
            <p:cNvSpPr/>
            <p:nvPr/>
          </p:nvSpPr>
          <p:spPr>
            <a:xfrm>
              <a:off x="8986024" y="2750870"/>
              <a:ext cx="2363845" cy="2637945"/>
            </a:xfrm>
            <a:custGeom>
              <a:avLst/>
              <a:gdLst>
                <a:gd name="connsiteX0" fmla="*/ 0 w 2363845"/>
                <a:gd name="connsiteY0" fmla="*/ 0 h 2637945"/>
                <a:gd name="connsiteX1" fmla="*/ 2363845 w 2363845"/>
                <a:gd name="connsiteY1" fmla="*/ 0 h 2637945"/>
                <a:gd name="connsiteX2" fmla="*/ 2363845 w 2363845"/>
                <a:gd name="connsiteY2" fmla="*/ 2637945 h 2637945"/>
                <a:gd name="connsiteX3" fmla="*/ 0 w 2363845"/>
                <a:gd name="connsiteY3" fmla="*/ 2637945 h 2637945"/>
                <a:gd name="connsiteX4" fmla="*/ 0 w 2363845"/>
                <a:gd name="connsiteY4" fmla="*/ 0 h 2637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2637945">
                  <a:moveTo>
                    <a:pt x="0" y="0"/>
                  </a:moveTo>
                  <a:lnTo>
                    <a:pt x="2363845" y="0"/>
                  </a:lnTo>
                  <a:lnTo>
                    <a:pt x="2363845" y="2637945"/>
                  </a:lnTo>
                  <a:lnTo>
                    <a:pt x="0" y="2637945"/>
                  </a:lnTo>
                  <a:lnTo>
                    <a:pt x="0" y="0"/>
                  </a:lnTo>
                  <a:close/>
                </a:path>
              </a:pathLst>
            </a:cu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IN" sz="1600" b="1" kern="1200">
                  <a:latin typeface="Cambria" panose="02040503050406030204" pitchFamily="18" charset="0"/>
                  <a:ea typeface="Cambria" panose="02040503050406030204" pitchFamily="18" charset="0"/>
                </a:rPr>
                <a:t>Misguided Moves</a:t>
              </a:r>
              <a:r>
                <a:rPr lang="en-IN" sz="1600" b="0" kern="1200">
                  <a:latin typeface="Cambria" panose="02040503050406030204" pitchFamily="18" charset="0"/>
                  <a:ea typeface="Cambria" panose="02040503050406030204" pitchFamily="18" charset="0"/>
                </a:rPr>
                <a:t>:</a:t>
              </a:r>
              <a:r>
                <a:rPr lang="en-IN" sz="1600" b="1" kern="1200">
                  <a:latin typeface="Cambria" panose="02040503050406030204" pitchFamily="18" charset="0"/>
                  <a:ea typeface="Cambria" panose="02040503050406030204" pitchFamily="18" charset="0"/>
                </a:rPr>
                <a:t> </a:t>
              </a:r>
              <a:r>
                <a:rPr lang="en-US" sz="1600" kern="1200">
                  <a:latin typeface="Cambria" panose="02040503050406030204" pitchFamily="18" charset="0"/>
                  <a:ea typeface="Cambria" panose="02040503050406030204" pitchFamily="18" charset="0"/>
                </a:rPr>
                <a:t>Leadership stumbled with failed media transition and unfruitful marketing</a:t>
              </a:r>
              <a:endParaRPr lang="en-IN" sz="1600" kern="1200">
                <a:latin typeface="Cambria" panose="02040503050406030204" pitchFamily="18" charset="0"/>
                <a:ea typeface="Cambria" panose="02040503050406030204" pitchFamily="18" charset="0"/>
              </a:endParaRPr>
            </a:p>
            <a:p>
              <a:pPr marL="171450" lvl="1" indent="-171450" algn="l" defTabSz="711200">
                <a:lnSpc>
                  <a:spcPct val="90000"/>
                </a:lnSpc>
                <a:spcBef>
                  <a:spcPct val="0"/>
                </a:spcBef>
                <a:spcAft>
                  <a:spcPct val="15000"/>
                </a:spcAft>
                <a:buChar char="•"/>
              </a:pPr>
              <a:r>
                <a:rPr lang="en-IN" sz="1600" b="1" kern="1200">
                  <a:latin typeface="Cambria" panose="02040503050406030204" pitchFamily="18" charset="0"/>
                  <a:ea typeface="Cambria" panose="02040503050406030204" pitchFamily="18" charset="0"/>
                </a:rPr>
                <a:t>Late to Adapt</a:t>
              </a:r>
              <a:r>
                <a:rPr lang="en-US" sz="1600" kern="1200">
                  <a:latin typeface="Cambria" panose="02040503050406030204" pitchFamily="18" charset="0"/>
                  <a:ea typeface="Cambria" panose="02040503050406030204" pitchFamily="18" charset="0"/>
                </a:rPr>
                <a:t>: Slow to respond to consumer trends and tech changes, missing market opportunities</a:t>
              </a:r>
              <a:endParaRPr lang="en-IN" sz="1600" kern="1200">
                <a:latin typeface="Cambria" panose="02040503050406030204" pitchFamily="18" charset="0"/>
                <a:ea typeface="Cambria" panose="02040503050406030204" pitchFamily="18" charset="0"/>
              </a:endParaRPr>
            </a:p>
          </p:txBody>
        </p:sp>
        <p:sp>
          <p:nvSpPr>
            <p:cNvPr id="26" name="Freeform: Shape 25">
              <a:extLst>
                <a:ext uri="{FF2B5EF4-FFF2-40B4-BE49-F238E27FC236}">
                  <a16:creationId xmlns:a16="http://schemas.microsoft.com/office/drawing/2014/main" id="{B32ABF6F-7AAA-C101-427E-B8431554FA2F}"/>
                </a:ext>
              </a:extLst>
            </p:cNvPr>
            <p:cNvSpPr/>
            <p:nvPr/>
          </p:nvSpPr>
          <p:spPr>
            <a:xfrm>
              <a:off x="901674" y="2155771"/>
              <a:ext cx="2363845" cy="369332"/>
            </a:xfrm>
            <a:custGeom>
              <a:avLst/>
              <a:gdLst>
                <a:gd name="connsiteX0" fmla="*/ 0 w 2363845"/>
                <a:gd name="connsiteY0" fmla="*/ 0 h 892800"/>
                <a:gd name="connsiteX1" fmla="*/ 2363845 w 2363845"/>
                <a:gd name="connsiteY1" fmla="*/ 0 h 892800"/>
                <a:gd name="connsiteX2" fmla="*/ 2363845 w 2363845"/>
                <a:gd name="connsiteY2" fmla="*/ 892800 h 892800"/>
                <a:gd name="connsiteX3" fmla="*/ 0 w 2363845"/>
                <a:gd name="connsiteY3" fmla="*/ 892800 h 892800"/>
                <a:gd name="connsiteX4" fmla="*/ 0 w 2363845"/>
                <a:gd name="connsiteY4" fmla="*/ 0 h 89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892800">
                  <a:moveTo>
                    <a:pt x="0" y="0"/>
                  </a:moveTo>
                  <a:lnTo>
                    <a:pt x="2363845" y="0"/>
                  </a:lnTo>
                  <a:lnTo>
                    <a:pt x="2363845" y="892800"/>
                  </a:lnTo>
                  <a:lnTo>
                    <a:pt x="0" y="892800"/>
                  </a:lnTo>
                  <a:lnTo>
                    <a:pt x="0" y="0"/>
                  </a:lnTo>
                  <a:close/>
                </a:path>
              </a:pathLst>
            </a:custGeom>
            <a:solidFill>
              <a:srgbClr val="00A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2000" kern="1200">
                  <a:latin typeface="Cambria" panose="02040503050406030204" pitchFamily="18" charset="0"/>
                  <a:ea typeface="Cambria" panose="02040503050406030204" pitchFamily="18" charset="0"/>
                </a:rPr>
                <a:t>Financial</a:t>
              </a:r>
              <a:endParaRPr lang="en-IN" sz="2000" kern="1200">
                <a:latin typeface="Cambria" panose="02040503050406030204" pitchFamily="18" charset="0"/>
                <a:ea typeface="Cambria" panose="02040503050406030204" pitchFamily="18" charset="0"/>
              </a:endParaRPr>
            </a:p>
          </p:txBody>
        </p:sp>
        <p:sp>
          <p:nvSpPr>
            <p:cNvPr id="27" name="Freeform: Shape 26">
              <a:extLst>
                <a:ext uri="{FF2B5EF4-FFF2-40B4-BE49-F238E27FC236}">
                  <a16:creationId xmlns:a16="http://schemas.microsoft.com/office/drawing/2014/main" id="{EBB09AA7-D691-1CA5-BF97-C16557052F6C}"/>
                </a:ext>
              </a:extLst>
            </p:cNvPr>
            <p:cNvSpPr/>
            <p:nvPr/>
          </p:nvSpPr>
          <p:spPr>
            <a:xfrm>
              <a:off x="3596457" y="2155771"/>
              <a:ext cx="2363845" cy="369332"/>
            </a:xfrm>
            <a:custGeom>
              <a:avLst/>
              <a:gdLst>
                <a:gd name="connsiteX0" fmla="*/ 0 w 2363845"/>
                <a:gd name="connsiteY0" fmla="*/ 0 h 892800"/>
                <a:gd name="connsiteX1" fmla="*/ 2363845 w 2363845"/>
                <a:gd name="connsiteY1" fmla="*/ 0 h 892800"/>
                <a:gd name="connsiteX2" fmla="*/ 2363845 w 2363845"/>
                <a:gd name="connsiteY2" fmla="*/ 892800 h 892800"/>
                <a:gd name="connsiteX3" fmla="*/ 0 w 2363845"/>
                <a:gd name="connsiteY3" fmla="*/ 892800 h 892800"/>
                <a:gd name="connsiteX4" fmla="*/ 0 w 2363845"/>
                <a:gd name="connsiteY4" fmla="*/ 0 h 89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845" h="892800">
                  <a:moveTo>
                    <a:pt x="0" y="0"/>
                  </a:moveTo>
                  <a:lnTo>
                    <a:pt x="2363845" y="0"/>
                  </a:lnTo>
                  <a:lnTo>
                    <a:pt x="2363845" y="892800"/>
                  </a:lnTo>
                  <a:lnTo>
                    <a:pt x="0" y="892800"/>
                  </a:lnTo>
                  <a:lnTo>
                    <a:pt x="0" y="0"/>
                  </a:lnTo>
                  <a:close/>
                </a:path>
              </a:pathLst>
            </a:custGeom>
            <a:solidFill>
              <a:srgbClr val="00AEEF"/>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IN" sz="2000" kern="1200">
                  <a:latin typeface="Cambria" panose="02040503050406030204" pitchFamily="18" charset="0"/>
                  <a:ea typeface="Cambria" panose="02040503050406030204" pitchFamily="18" charset="0"/>
                </a:rPr>
                <a:t>Operating</a:t>
              </a:r>
            </a:p>
          </p:txBody>
        </p:sp>
      </p:grpSp>
      <p:sp>
        <p:nvSpPr>
          <p:cNvPr id="2" name="Title 1">
            <a:extLst>
              <a:ext uri="{FF2B5EF4-FFF2-40B4-BE49-F238E27FC236}">
                <a16:creationId xmlns:a16="http://schemas.microsoft.com/office/drawing/2014/main" id="{CFC5ECF2-F23D-3776-4BB7-600CDF85B7BB}"/>
              </a:ext>
            </a:extLst>
          </p:cNvPr>
          <p:cNvSpPr>
            <a:spLocks noGrp="1"/>
          </p:cNvSpPr>
          <p:nvPr>
            <p:ph type="title"/>
          </p:nvPr>
        </p:nvSpPr>
        <p:spPr>
          <a:xfrm>
            <a:off x="838200" y="365125"/>
            <a:ext cx="10515600" cy="1325563"/>
          </a:xfrm>
        </p:spPr>
        <p:txBody>
          <a:bodyPr/>
          <a:lstStyle/>
          <a:p>
            <a:r>
              <a:rPr lang="en-US">
                <a:latin typeface="Cambria" panose="02040503050406030204" pitchFamily="18" charset="0"/>
                <a:ea typeface="Cambria" panose="02040503050406030204" pitchFamily="18" charset="0"/>
              </a:rPr>
              <a:t>Inefficiency Framework</a:t>
            </a:r>
            <a:endParaRPr lang="en-IN">
              <a:latin typeface="Cambria" panose="02040503050406030204" pitchFamily="18" charset="0"/>
              <a:ea typeface="Cambria" panose="02040503050406030204" pitchFamily="18" charset="0"/>
            </a:endParaRPr>
          </a:p>
        </p:txBody>
      </p:sp>
      <p:cxnSp>
        <p:nvCxnSpPr>
          <p:cNvPr id="3" name="Straight Connector 2">
            <a:extLst>
              <a:ext uri="{FF2B5EF4-FFF2-40B4-BE49-F238E27FC236}">
                <a16:creationId xmlns:a16="http://schemas.microsoft.com/office/drawing/2014/main" id="{83B5E169-0FF6-BB98-95A5-C6772143456C}"/>
              </a:ext>
            </a:extLst>
          </p:cNvPr>
          <p:cNvCxnSpPr>
            <a:cxnSpLocks/>
          </p:cNvCxnSpPr>
          <p:nvPr/>
        </p:nvCxnSpPr>
        <p:spPr>
          <a:xfrm>
            <a:off x="897742" y="1690688"/>
            <a:ext cx="10505501"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9FE2C18F-8DE7-6249-8F35-E9840C7C8810}"/>
              </a:ext>
            </a:extLst>
          </p:cNvPr>
          <p:cNvSpPr txBox="1"/>
          <p:nvPr/>
        </p:nvSpPr>
        <p:spPr>
          <a:xfrm>
            <a:off x="838200" y="1793899"/>
            <a:ext cx="10452127" cy="369332"/>
          </a:xfrm>
          <a:prstGeom prst="rect">
            <a:avLst/>
          </a:prstGeom>
          <a:noFill/>
        </p:spPr>
        <p:txBody>
          <a:bodyPr wrap="square" rtlCol="0">
            <a:spAutoFit/>
          </a:bodyPr>
          <a:lstStyle/>
          <a:p>
            <a:r>
              <a:rPr lang="en-US">
                <a:latin typeface="Cambria" panose="02040503050406030204" pitchFamily="18" charset="0"/>
                <a:ea typeface="Cambria" panose="02040503050406030204" pitchFamily="18" charset="0"/>
              </a:rPr>
              <a:t>An analysis of outside and inside factors that led to GoPro’s poor performance</a:t>
            </a:r>
            <a:endParaRPr lang="en-IN">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123F5116-8375-A84B-0AAA-AEA866D96C01}"/>
              </a:ext>
            </a:extLst>
          </p:cNvPr>
          <p:cNvSpPr>
            <a:spLocks noGrp="1"/>
          </p:cNvSpPr>
          <p:nvPr>
            <p:ph type="sldNum" sz="quarter" idx="12"/>
          </p:nvPr>
        </p:nvSpPr>
        <p:spPr/>
        <p:txBody>
          <a:bodyPr/>
          <a:lstStyle/>
          <a:p>
            <a:fld id="{27228860-FD8D-418C-88C6-53441B2F25DA}" type="slidenum">
              <a:rPr lang="en-IN" smtClean="0"/>
              <a:t>15</a:t>
            </a:fld>
            <a:endParaRPr lang="en-IN"/>
          </a:p>
        </p:txBody>
      </p:sp>
      <p:pic>
        <p:nvPicPr>
          <p:cNvPr id="5" name="Picture 2" descr="GoPro Logo and symbol, meaning, history, PNG, brand">
            <a:extLst>
              <a:ext uri="{FF2B5EF4-FFF2-40B4-BE49-F238E27FC236}">
                <a16:creationId xmlns:a16="http://schemas.microsoft.com/office/drawing/2014/main" id="{953D8000-B4E4-9789-962A-01F7C6AEE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913" y="-66434"/>
            <a:ext cx="3501887" cy="218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58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E9B9-BAA7-7254-6D96-08E0ECD841A4}"/>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Sharper Focus</a:t>
            </a:r>
            <a:endParaRPr lang="en-IN">
              <a:latin typeface="Cambria" panose="02040503050406030204" pitchFamily="18" charset="0"/>
              <a:ea typeface="Cambria" panose="02040503050406030204" pitchFamily="18" charset="0"/>
            </a:endParaRPr>
          </a:p>
        </p:txBody>
      </p:sp>
      <p:grpSp>
        <p:nvGrpSpPr>
          <p:cNvPr id="14" name="Group 13">
            <a:extLst>
              <a:ext uri="{FF2B5EF4-FFF2-40B4-BE49-F238E27FC236}">
                <a16:creationId xmlns:a16="http://schemas.microsoft.com/office/drawing/2014/main" id="{EBC0ADF9-43FA-0417-4B59-611C7C0A7CAC}"/>
              </a:ext>
            </a:extLst>
          </p:cNvPr>
          <p:cNvGrpSpPr/>
          <p:nvPr/>
        </p:nvGrpSpPr>
        <p:grpSpPr>
          <a:xfrm>
            <a:off x="968503" y="2102152"/>
            <a:ext cx="5058096" cy="400110"/>
            <a:chOff x="968503" y="2102152"/>
            <a:chExt cx="5058096" cy="400110"/>
          </a:xfrm>
        </p:grpSpPr>
        <p:sp>
          <p:nvSpPr>
            <p:cNvPr id="4" name="TextBox 3">
              <a:extLst>
                <a:ext uri="{FF2B5EF4-FFF2-40B4-BE49-F238E27FC236}">
                  <a16:creationId xmlns:a16="http://schemas.microsoft.com/office/drawing/2014/main" id="{E9D1B4A6-BB34-5727-A451-4518DA283E09}"/>
                </a:ext>
              </a:extLst>
            </p:cNvPr>
            <p:cNvSpPr txBox="1"/>
            <p:nvPr/>
          </p:nvSpPr>
          <p:spPr>
            <a:xfrm>
              <a:off x="1484789" y="2102152"/>
              <a:ext cx="4541810" cy="400110"/>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Enhancing leadership and oversight</a:t>
              </a:r>
            </a:p>
          </p:txBody>
        </p:sp>
        <p:sp>
          <p:nvSpPr>
            <p:cNvPr id="7" name="Oval 6">
              <a:extLst>
                <a:ext uri="{FF2B5EF4-FFF2-40B4-BE49-F238E27FC236}">
                  <a16:creationId xmlns:a16="http://schemas.microsoft.com/office/drawing/2014/main" id="{5D672976-D1A1-3209-38BD-B81DE126B5EB}"/>
                </a:ext>
              </a:extLst>
            </p:cNvPr>
            <p:cNvSpPr/>
            <p:nvPr/>
          </p:nvSpPr>
          <p:spPr>
            <a:xfrm>
              <a:off x="1007172" y="2189137"/>
              <a:ext cx="260263" cy="260263"/>
            </a:xfrm>
            <a:prstGeom prst="ellipse">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8B75B7F1-ABBD-E210-E389-A0B537D6EF78}"/>
                </a:ext>
              </a:extLst>
            </p:cNvPr>
            <p:cNvSpPr txBox="1"/>
            <p:nvPr/>
          </p:nvSpPr>
          <p:spPr>
            <a:xfrm>
              <a:off x="968503" y="2165380"/>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1 </a:t>
              </a:r>
              <a:endParaRPr lang="en-IN" sz="1400">
                <a:solidFill>
                  <a:schemeClr val="bg1"/>
                </a:solidFill>
                <a:latin typeface="Cambria" panose="02040503050406030204" pitchFamily="18" charset="0"/>
                <a:ea typeface="Cambria" panose="02040503050406030204" pitchFamily="18" charset="0"/>
              </a:endParaRPr>
            </a:p>
          </p:txBody>
        </p:sp>
      </p:grpSp>
      <p:grpSp>
        <p:nvGrpSpPr>
          <p:cNvPr id="15" name="Group 14">
            <a:extLst>
              <a:ext uri="{FF2B5EF4-FFF2-40B4-BE49-F238E27FC236}">
                <a16:creationId xmlns:a16="http://schemas.microsoft.com/office/drawing/2014/main" id="{61006251-BA91-6717-E10E-AA62318BDA91}"/>
              </a:ext>
            </a:extLst>
          </p:cNvPr>
          <p:cNvGrpSpPr/>
          <p:nvPr/>
        </p:nvGrpSpPr>
        <p:grpSpPr>
          <a:xfrm>
            <a:off x="968503" y="2697589"/>
            <a:ext cx="5058096" cy="707886"/>
            <a:chOff x="968503" y="2851477"/>
            <a:chExt cx="5058096" cy="707886"/>
          </a:xfrm>
        </p:grpSpPr>
        <p:sp>
          <p:nvSpPr>
            <p:cNvPr id="5" name="TextBox 4">
              <a:extLst>
                <a:ext uri="{FF2B5EF4-FFF2-40B4-BE49-F238E27FC236}">
                  <a16:creationId xmlns:a16="http://schemas.microsoft.com/office/drawing/2014/main" id="{5D9E68A5-5D50-1932-114A-CBF5B2C4BE65}"/>
                </a:ext>
              </a:extLst>
            </p:cNvPr>
            <p:cNvSpPr txBox="1"/>
            <p:nvPr/>
          </p:nvSpPr>
          <p:spPr>
            <a:xfrm>
              <a:off x="1484789" y="2851477"/>
              <a:ext cx="4541810" cy="707886"/>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Monetizing trapped value of older generational products</a:t>
              </a:r>
            </a:p>
          </p:txBody>
        </p:sp>
        <p:sp>
          <p:nvSpPr>
            <p:cNvPr id="8" name="Oval 7">
              <a:extLst>
                <a:ext uri="{FF2B5EF4-FFF2-40B4-BE49-F238E27FC236}">
                  <a16:creationId xmlns:a16="http://schemas.microsoft.com/office/drawing/2014/main" id="{F28DD78C-4B7A-111B-E14F-749B32916377}"/>
                </a:ext>
              </a:extLst>
            </p:cNvPr>
            <p:cNvSpPr/>
            <p:nvPr/>
          </p:nvSpPr>
          <p:spPr>
            <a:xfrm>
              <a:off x="1007172" y="2960178"/>
              <a:ext cx="260263" cy="260263"/>
            </a:xfrm>
            <a:prstGeom prst="ellipse">
              <a:avLst/>
            </a:prstGeom>
            <a:solidFill>
              <a:srgbClr val="109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430CEF79-2607-906C-B174-DEFA20B22C7A}"/>
                </a:ext>
              </a:extLst>
            </p:cNvPr>
            <p:cNvSpPr txBox="1"/>
            <p:nvPr/>
          </p:nvSpPr>
          <p:spPr>
            <a:xfrm>
              <a:off x="968503" y="2927023"/>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2 </a:t>
              </a:r>
              <a:endParaRPr lang="en-IN" sz="1400">
                <a:solidFill>
                  <a:schemeClr val="bg1"/>
                </a:solidFill>
                <a:latin typeface="Cambria" panose="02040503050406030204" pitchFamily="18" charset="0"/>
                <a:ea typeface="Cambria" panose="02040503050406030204" pitchFamily="18" charset="0"/>
              </a:endParaRPr>
            </a:p>
          </p:txBody>
        </p:sp>
      </p:grpSp>
      <p:grpSp>
        <p:nvGrpSpPr>
          <p:cNvPr id="16" name="Group 15">
            <a:extLst>
              <a:ext uri="{FF2B5EF4-FFF2-40B4-BE49-F238E27FC236}">
                <a16:creationId xmlns:a16="http://schemas.microsoft.com/office/drawing/2014/main" id="{605D7BBA-EA5F-0246-4B2C-537D8AE97362}"/>
              </a:ext>
            </a:extLst>
          </p:cNvPr>
          <p:cNvGrpSpPr/>
          <p:nvPr/>
        </p:nvGrpSpPr>
        <p:grpSpPr>
          <a:xfrm>
            <a:off x="968503" y="3600802"/>
            <a:ext cx="5058096" cy="707886"/>
            <a:chOff x="968503" y="3600802"/>
            <a:chExt cx="5058096" cy="707886"/>
          </a:xfrm>
        </p:grpSpPr>
        <p:sp>
          <p:nvSpPr>
            <p:cNvPr id="6" name="TextBox 5">
              <a:extLst>
                <a:ext uri="{FF2B5EF4-FFF2-40B4-BE49-F238E27FC236}">
                  <a16:creationId xmlns:a16="http://schemas.microsoft.com/office/drawing/2014/main" id="{1666F9F8-6240-BE5E-CFF3-64B377F81EB4}"/>
                </a:ext>
              </a:extLst>
            </p:cNvPr>
            <p:cNvSpPr txBox="1"/>
            <p:nvPr/>
          </p:nvSpPr>
          <p:spPr>
            <a:xfrm>
              <a:off x="1484789" y="3600802"/>
              <a:ext cx="4541810" cy="707886"/>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Streamlining the product-line for generational leap</a:t>
              </a:r>
            </a:p>
          </p:txBody>
        </p:sp>
        <p:sp>
          <p:nvSpPr>
            <p:cNvPr id="9" name="Oval 8">
              <a:extLst>
                <a:ext uri="{FF2B5EF4-FFF2-40B4-BE49-F238E27FC236}">
                  <a16:creationId xmlns:a16="http://schemas.microsoft.com/office/drawing/2014/main" id="{6B9A65CF-B3E4-A975-13F5-5039041B413E}"/>
                </a:ext>
              </a:extLst>
            </p:cNvPr>
            <p:cNvSpPr/>
            <p:nvPr/>
          </p:nvSpPr>
          <p:spPr>
            <a:xfrm>
              <a:off x="1008235" y="3701746"/>
              <a:ext cx="260263" cy="260263"/>
            </a:xfrm>
            <a:prstGeom prst="ellipse">
              <a:avLst/>
            </a:prstGeom>
            <a:solidFill>
              <a:srgbClr val="065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7429C3A0-E553-1DC0-F139-CFBD0ABEFE43}"/>
                </a:ext>
              </a:extLst>
            </p:cNvPr>
            <p:cNvSpPr txBox="1"/>
            <p:nvPr/>
          </p:nvSpPr>
          <p:spPr>
            <a:xfrm>
              <a:off x="968503" y="3683504"/>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3 </a:t>
              </a:r>
              <a:endParaRPr lang="en-IN" sz="1400">
                <a:solidFill>
                  <a:schemeClr val="bg1"/>
                </a:solidFill>
                <a:latin typeface="Cambria" panose="02040503050406030204" pitchFamily="18" charset="0"/>
                <a:ea typeface="Cambria" panose="02040503050406030204" pitchFamily="18" charset="0"/>
              </a:endParaRPr>
            </a:p>
          </p:txBody>
        </p:sp>
      </p:grpSp>
      <p:cxnSp>
        <p:nvCxnSpPr>
          <p:cNvPr id="13" name="Straight Connector 12">
            <a:extLst>
              <a:ext uri="{FF2B5EF4-FFF2-40B4-BE49-F238E27FC236}">
                <a16:creationId xmlns:a16="http://schemas.microsoft.com/office/drawing/2014/main" id="{A7C5F14C-D01A-5EB1-6FED-5C7A0FE28FB9}"/>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6ADE7CC-88BD-EA9F-B24F-C36FE3C82D9A}"/>
              </a:ext>
            </a:extLst>
          </p:cNvPr>
          <p:cNvCxnSpPr/>
          <p:nvPr/>
        </p:nvCxnSpPr>
        <p:spPr>
          <a:xfrm flipH="1">
            <a:off x="5530850" y="2324100"/>
            <a:ext cx="565150" cy="0"/>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97A4A036-D8E7-4321-1EA9-003F5D8BDB8E}"/>
              </a:ext>
            </a:extLst>
          </p:cNvPr>
          <p:cNvGrpSpPr/>
          <p:nvPr/>
        </p:nvGrpSpPr>
        <p:grpSpPr>
          <a:xfrm>
            <a:off x="6096000" y="1758950"/>
            <a:ext cx="5257800" cy="4311650"/>
            <a:chOff x="6096000" y="1758950"/>
            <a:chExt cx="5257800" cy="4311650"/>
          </a:xfrm>
        </p:grpSpPr>
        <p:sp>
          <p:nvSpPr>
            <p:cNvPr id="17" name="Rectangle 16">
              <a:extLst>
                <a:ext uri="{FF2B5EF4-FFF2-40B4-BE49-F238E27FC236}">
                  <a16:creationId xmlns:a16="http://schemas.microsoft.com/office/drawing/2014/main" id="{FC4699F8-FFEF-7381-FA3A-AB89B4525FEF}"/>
                </a:ext>
              </a:extLst>
            </p:cNvPr>
            <p:cNvSpPr/>
            <p:nvPr/>
          </p:nvSpPr>
          <p:spPr>
            <a:xfrm>
              <a:off x="6096000" y="1758950"/>
              <a:ext cx="5257800" cy="431165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E79A3BB-9208-EDF1-4474-F6480B93BF86}"/>
                </a:ext>
              </a:extLst>
            </p:cNvPr>
            <p:cNvSpPr txBox="1"/>
            <p:nvPr/>
          </p:nvSpPr>
          <p:spPr>
            <a:xfrm>
              <a:off x="6096000" y="1758950"/>
              <a:ext cx="5194300" cy="3323987"/>
            </a:xfrm>
            <a:prstGeom prst="rect">
              <a:avLst/>
            </a:prstGeom>
            <a:noFill/>
            <a:ln>
              <a:noFill/>
            </a:ln>
          </p:spPr>
          <p:txBody>
            <a:bodyPr wrap="square" rtlCol="0">
              <a:spAutoFit/>
            </a:bodyPr>
            <a:lstStyle/>
            <a:p>
              <a:pPr marL="285750" indent="-285750">
                <a:buFont typeface="Arial" panose="020B0604020202020204" pitchFamily="34" charset="0"/>
                <a:buChar char="•"/>
              </a:pPr>
              <a:r>
                <a:rPr lang="en-US">
                  <a:latin typeface="Cambria" panose="02040503050406030204" pitchFamily="18" charset="0"/>
                  <a:ea typeface="Cambria" panose="02040503050406030204" pitchFamily="18" charset="0"/>
                </a:rPr>
                <a:t>Leadership change starting with CEO who cashed out at IPO</a:t>
              </a:r>
            </a:p>
            <a:p>
              <a:pPr marL="285750" indent="-285750">
                <a:buFont typeface="Arial" panose="020B0604020202020204" pitchFamily="34" charset="0"/>
                <a:buChar char="•"/>
              </a:pPr>
              <a:r>
                <a:rPr lang="en-US">
                  <a:latin typeface="Cambria" panose="02040503050406030204" pitchFamily="18" charset="0"/>
                  <a:ea typeface="Cambria" panose="02040503050406030204" pitchFamily="18" charset="0"/>
                </a:rPr>
                <a:t>CEO holds ~65% of voting power</a:t>
              </a:r>
            </a:p>
            <a:p>
              <a:pPr marL="285750" indent="-285750">
                <a:buFont typeface="Arial" panose="020B0604020202020204" pitchFamily="34" charset="0"/>
                <a:buChar char="•"/>
              </a:pPr>
              <a:r>
                <a:rPr lang="en-US">
                  <a:latin typeface="Cambria" panose="02040503050406030204" pitchFamily="18" charset="0"/>
                  <a:ea typeface="Cambria" panose="02040503050406030204" pitchFamily="18" charset="0"/>
                </a:rPr>
                <a:t>Lack of strategic focus, couldn’t identify customers or TAM</a:t>
              </a:r>
            </a:p>
            <a:p>
              <a:pPr marL="285750" indent="-285750">
                <a:buFont typeface="Arial" panose="020B0604020202020204" pitchFamily="34" charset="0"/>
                <a:buChar char="•"/>
              </a:pPr>
              <a:r>
                <a:rPr lang="en-US">
                  <a:latin typeface="Cambria" panose="02040503050406030204" pitchFamily="18" charset="0"/>
                  <a:ea typeface="Cambria" panose="02040503050406030204" pitchFamily="18" charset="0"/>
                </a:rPr>
                <a:t>Reduce compensation of the executives</a:t>
              </a:r>
            </a:p>
            <a:p>
              <a:pPr lvl="1"/>
              <a:r>
                <a:rPr lang="en-US">
                  <a:latin typeface="Cambria" panose="02040503050406030204" pitchFamily="18" charset="0"/>
                  <a:ea typeface="Cambria" panose="02040503050406030204" pitchFamily="18" charset="0"/>
                </a:rPr>
                <a:t>In 2023,</a:t>
              </a:r>
            </a:p>
            <a:p>
              <a:pPr marL="742950" lvl="1" indent="-285750">
                <a:buFont typeface="Arial" panose="020B0604020202020204" pitchFamily="34" charset="0"/>
                <a:buChar char="•"/>
              </a:pPr>
              <a:r>
                <a:rPr lang="en-US" sz="1600">
                  <a:latin typeface="Cambria" panose="02040503050406030204" pitchFamily="18" charset="0"/>
                  <a:ea typeface="Cambria" panose="02040503050406030204" pitchFamily="18" charset="0"/>
                </a:rPr>
                <a:t>Nick Woodman – $5.6MM</a:t>
              </a:r>
            </a:p>
            <a:p>
              <a:pPr marL="742950" lvl="1" indent="-285750">
                <a:buFont typeface="Arial" panose="020B0604020202020204" pitchFamily="34" charset="0"/>
                <a:buChar char="•"/>
              </a:pPr>
              <a:r>
                <a:rPr lang="en-US" sz="1600">
                  <a:latin typeface="Cambria" panose="02040503050406030204" pitchFamily="18" charset="0"/>
                  <a:ea typeface="Cambria" panose="02040503050406030204" pitchFamily="18" charset="0"/>
                </a:rPr>
                <a:t>Brian McGee – $2.3MM</a:t>
              </a:r>
            </a:p>
            <a:p>
              <a:pPr marL="742950" lvl="1" indent="-285750">
                <a:buFont typeface="Arial" panose="020B0604020202020204" pitchFamily="34" charset="0"/>
                <a:buChar char="•"/>
              </a:pPr>
              <a:r>
                <a:rPr lang="en-US" sz="1600">
                  <a:latin typeface="Cambria" panose="02040503050406030204" pitchFamily="18" charset="0"/>
                  <a:ea typeface="Cambria" panose="02040503050406030204" pitchFamily="18" charset="0"/>
                </a:rPr>
                <a:t>Eve </a:t>
              </a:r>
              <a:r>
                <a:rPr lang="en-US" sz="1600" err="1">
                  <a:latin typeface="Cambria" panose="02040503050406030204" pitchFamily="18" charset="0"/>
                  <a:ea typeface="Cambria" panose="02040503050406030204" pitchFamily="18" charset="0"/>
                </a:rPr>
                <a:t>Saltman</a:t>
              </a:r>
              <a:r>
                <a:rPr lang="en-US" sz="1600">
                  <a:latin typeface="Cambria" panose="02040503050406030204" pitchFamily="18" charset="0"/>
                  <a:ea typeface="Cambria" panose="02040503050406030204" pitchFamily="18" charset="0"/>
                </a:rPr>
                <a:t> - $1.6MM</a:t>
              </a:r>
            </a:p>
            <a:p>
              <a:pPr marL="285750" indent="-285750">
                <a:buFont typeface="Arial" panose="020B0604020202020204" pitchFamily="34" charset="0"/>
                <a:buChar char="•"/>
              </a:pPr>
              <a:endParaRPr lang="en-US">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a:latin typeface="Cambria" panose="02040503050406030204" pitchFamily="18" charset="0"/>
                <a:ea typeface="Cambria" panose="02040503050406030204" pitchFamily="18" charset="0"/>
              </a:endParaRPr>
            </a:p>
          </p:txBody>
        </p:sp>
      </p:grpSp>
      <p:sp>
        <p:nvSpPr>
          <p:cNvPr id="3" name="Slide Number Placeholder 2">
            <a:extLst>
              <a:ext uri="{FF2B5EF4-FFF2-40B4-BE49-F238E27FC236}">
                <a16:creationId xmlns:a16="http://schemas.microsoft.com/office/drawing/2014/main" id="{AD42AD8E-513F-2433-51D2-47914FD341E8}"/>
              </a:ext>
            </a:extLst>
          </p:cNvPr>
          <p:cNvSpPr>
            <a:spLocks noGrp="1"/>
          </p:cNvSpPr>
          <p:nvPr>
            <p:ph type="sldNum" sz="quarter" idx="12"/>
          </p:nvPr>
        </p:nvSpPr>
        <p:spPr/>
        <p:txBody>
          <a:bodyPr/>
          <a:lstStyle/>
          <a:p>
            <a:fld id="{27228860-FD8D-418C-88C6-53441B2F25DA}" type="slidenum">
              <a:rPr lang="en-IN" smtClean="0"/>
              <a:t>16</a:t>
            </a:fld>
            <a:endParaRPr lang="en-IN"/>
          </a:p>
        </p:txBody>
      </p:sp>
      <p:graphicFrame>
        <p:nvGraphicFramePr>
          <p:cNvPr id="26" name="Chart 25">
            <a:extLst>
              <a:ext uri="{FF2B5EF4-FFF2-40B4-BE49-F238E27FC236}">
                <a16:creationId xmlns:a16="http://schemas.microsoft.com/office/drawing/2014/main" id="{B9265F59-899C-44B2-185D-76D8EDC0F60B}"/>
              </a:ext>
            </a:extLst>
          </p:cNvPr>
          <p:cNvGraphicFramePr/>
          <p:nvPr>
            <p:extLst>
              <p:ext uri="{D42A27DB-BD31-4B8C-83A1-F6EECF244321}">
                <p14:modId xmlns:p14="http://schemas.microsoft.com/office/powerpoint/2010/main" val="493924741"/>
              </p:ext>
            </p:extLst>
          </p:nvPr>
        </p:nvGraphicFramePr>
        <p:xfrm>
          <a:off x="8403763" y="3826014"/>
          <a:ext cx="3296574" cy="2244586"/>
        </p:xfrm>
        <a:graphic>
          <a:graphicData uri="http://schemas.openxmlformats.org/drawingml/2006/chart">
            <c:chart xmlns:c="http://schemas.openxmlformats.org/drawingml/2006/chart" xmlns:r="http://schemas.openxmlformats.org/officeDocument/2006/relationships" r:id="rId2"/>
          </a:graphicData>
        </a:graphic>
      </p:graphicFrame>
      <p:pic>
        <p:nvPicPr>
          <p:cNvPr id="27" name="Picture 2" descr="GoPro Logo and symbol, meaning, history, PNG, brand">
            <a:extLst>
              <a:ext uri="{FF2B5EF4-FFF2-40B4-BE49-F238E27FC236}">
                <a16:creationId xmlns:a16="http://schemas.microsoft.com/office/drawing/2014/main" id="{1A49B111-26D9-F810-F788-05BC463DB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1913" y="-66434"/>
            <a:ext cx="3501887" cy="218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3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E9B9-BAA7-7254-6D96-08E0ECD841A4}"/>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Sharper Focus</a:t>
            </a:r>
            <a:endParaRPr lang="en-IN"/>
          </a:p>
        </p:txBody>
      </p:sp>
      <p:grpSp>
        <p:nvGrpSpPr>
          <p:cNvPr id="14" name="Group 13">
            <a:extLst>
              <a:ext uri="{FF2B5EF4-FFF2-40B4-BE49-F238E27FC236}">
                <a16:creationId xmlns:a16="http://schemas.microsoft.com/office/drawing/2014/main" id="{EBC0ADF9-43FA-0417-4B59-611C7C0A7CAC}"/>
              </a:ext>
            </a:extLst>
          </p:cNvPr>
          <p:cNvGrpSpPr/>
          <p:nvPr/>
        </p:nvGrpSpPr>
        <p:grpSpPr>
          <a:xfrm>
            <a:off x="968503" y="2102152"/>
            <a:ext cx="5058096" cy="400110"/>
            <a:chOff x="968503" y="2102152"/>
            <a:chExt cx="5058096" cy="400110"/>
          </a:xfrm>
        </p:grpSpPr>
        <p:sp>
          <p:nvSpPr>
            <p:cNvPr id="4" name="TextBox 3">
              <a:extLst>
                <a:ext uri="{FF2B5EF4-FFF2-40B4-BE49-F238E27FC236}">
                  <a16:creationId xmlns:a16="http://schemas.microsoft.com/office/drawing/2014/main" id="{E9D1B4A6-BB34-5727-A451-4518DA283E09}"/>
                </a:ext>
              </a:extLst>
            </p:cNvPr>
            <p:cNvSpPr txBox="1"/>
            <p:nvPr/>
          </p:nvSpPr>
          <p:spPr>
            <a:xfrm>
              <a:off x="1484789" y="2102152"/>
              <a:ext cx="4541810" cy="400110"/>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Enhancing leadership and oversight</a:t>
              </a:r>
            </a:p>
          </p:txBody>
        </p:sp>
        <p:sp>
          <p:nvSpPr>
            <p:cNvPr id="7" name="Oval 6">
              <a:extLst>
                <a:ext uri="{FF2B5EF4-FFF2-40B4-BE49-F238E27FC236}">
                  <a16:creationId xmlns:a16="http://schemas.microsoft.com/office/drawing/2014/main" id="{5D672976-D1A1-3209-38BD-B81DE126B5EB}"/>
                </a:ext>
              </a:extLst>
            </p:cNvPr>
            <p:cNvSpPr/>
            <p:nvPr/>
          </p:nvSpPr>
          <p:spPr>
            <a:xfrm>
              <a:off x="1007172" y="2189137"/>
              <a:ext cx="260263" cy="260263"/>
            </a:xfrm>
            <a:prstGeom prst="ellipse">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8B75B7F1-ABBD-E210-E389-A0B537D6EF78}"/>
                </a:ext>
              </a:extLst>
            </p:cNvPr>
            <p:cNvSpPr txBox="1"/>
            <p:nvPr/>
          </p:nvSpPr>
          <p:spPr>
            <a:xfrm>
              <a:off x="968503" y="2165380"/>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1 </a:t>
              </a:r>
              <a:endParaRPr lang="en-IN" sz="1400">
                <a:solidFill>
                  <a:schemeClr val="bg1"/>
                </a:solidFill>
                <a:latin typeface="Cambria" panose="02040503050406030204" pitchFamily="18" charset="0"/>
                <a:ea typeface="Cambria" panose="02040503050406030204" pitchFamily="18" charset="0"/>
              </a:endParaRPr>
            </a:p>
          </p:txBody>
        </p:sp>
      </p:grpSp>
      <p:grpSp>
        <p:nvGrpSpPr>
          <p:cNvPr id="15" name="Group 14">
            <a:extLst>
              <a:ext uri="{FF2B5EF4-FFF2-40B4-BE49-F238E27FC236}">
                <a16:creationId xmlns:a16="http://schemas.microsoft.com/office/drawing/2014/main" id="{61006251-BA91-6717-E10E-AA62318BDA91}"/>
              </a:ext>
            </a:extLst>
          </p:cNvPr>
          <p:cNvGrpSpPr/>
          <p:nvPr/>
        </p:nvGrpSpPr>
        <p:grpSpPr>
          <a:xfrm>
            <a:off x="968503" y="2697589"/>
            <a:ext cx="5058096" cy="707886"/>
            <a:chOff x="968503" y="2851477"/>
            <a:chExt cx="5058096" cy="707886"/>
          </a:xfrm>
        </p:grpSpPr>
        <p:sp>
          <p:nvSpPr>
            <p:cNvPr id="5" name="TextBox 4">
              <a:extLst>
                <a:ext uri="{FF2B5EF4-FFF2-40B4-BE49-F238E27FC236}">
                  <a16:creationId xmlns:a16="http://schemas.microsoft.com/office/drawing/2014/main" id="{5D9E68A5-5D50-1932-114A-CBF5B2C4BE65}"/>
                </a:ext>
              </a:extLst>
            </p:cNvPr>
            <p:cNvSpPr txBox="1"/>
            <p:nvPr/>
          </p:nvSpPr>
          <p:spPr>
            <a:xfrm>
              <a:off x="1484789" y="2851477"/>
              <a:ext cx="4541810" cy="707886"/>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Monetizing trapped value of older generational products</a:t>
              </a:r>
            </a:p>
          </p:txBody>
        </p:sp>
        <p:sp>
          <p:nvSpPr>
            <p:cNvPr id="8" name="Oval 7">
              <a:extLst>
                <a:ext uri="{FF2B5EF4-FFF2-40B4-BE49-F238E27FC236}">
                  <a16:creationId xmlns:a16="http://schemas.microsoft.com/office/drawing/2014/main" id="{F28DD78C-4B7A-111B-E14F-749B32916377}"/>
                </a:ext>
              </a:extLst>
            </p:cNvPr>
            <p:cNvSpPr/>
            <p:nvPr/>
          </p:nvSpPr>
          <p:spPr>
            <a:xfrm>
              <a:off x="1007172" y="2960178"/>
              <a:ext cx="260263" cy="260263"/>
            </a:xfrm>
            <a:prstGeom prst="ellipse">
              <a:avLst/>
            </a:prstGeom>
            <a:solidFill>
              <a:srgbClr val="109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430CEF79-2607-906C-B174-DEFA20B22C7A}"/>
                </a:ext>
              </a:extLst>
            </p:cNvPr>
            <p:cNvSpPr txBox="1"/>
            <p:nvPr/>
          </p:nvSpPr>
          <p:spPr>
            <a:xfrm>
              <a:off x="968503" y="2927023"/>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2 </a:t>
              </a:r>
              <a:endParaRPr lang="en-IN" sz="1400">
                <a:solidFill>
                  <a:schemeClr val="bg1"/>
                </a:solidFill>
                <a:latin typeface="Cambria" panose="02040503050406030204" pitchFamily="18" charset="0"/>
                <a:ea typeface="Cambria" panose="02040503050406030204" pitchFamily="18" charset="0"/>
              </a:endParaRPr>
            </a:p>
          </p:txBody>
        </p:sp>
      </p:grpSp>
      <p:grpSp>
        <p:nvGrpSpPr>
          <p:cNvPr id="16" name="Group 15">
            <a:extLst>
              <a:ext uri="{FF2B5EF4-FFF2-40B4-BE49-F238E27FC236}">
                <a16:creationId xmlns:a16="http://schemas.microsoft.com/office/drawing/2014/main" id="{605D7BBA-EA5F-0246-4B2C-537D8AE97362}"/>
              </a:ext>
            </a:extLst>
          </p:cNvPr>
          <p:cNvGrpSpPr/>
          <p:nvPr/>
        </p:nvGrpSpPr>
        <p:grpSpPr>
          <a:xfrm>
            <a:off x="968503" y="3600802"/>
            <a:ext cx="5058096" cy="707886"/>
            <a:chOff x="968503" y="3600802"/>
            <a:chExt cx="5058096" cy="707886"/>
          </a:xfrm>
        </p:grpSpPr>
        <p:sp>
          <p:nvSpPr>
            <p:cNvPr id="6" name="TextBox 5">
              <a:extLst>
                <a:ext uri="{FF2B5EF4-FFF2-40B4-BE49-F238E27FC236}">
                  <a16:creationId xmlns:a16="http://schemas.microsoft.com/office/drawing/2014/main" id="{1666F9F8-6240-BE5E-CFF3-64B377F81EB4}"/>
                </a:ext>
              </a:extLst>
            </p:cNvPr>
            <p:cNvSpPr txBox="1"/>
            <p:nvPr/>
          </p:nvSpPr>
          <p:spPr>
            <a:xfrm>
              <a:off x="1484789" y="3600802"/>
              <a:ext cx="4541810" cy="707886"/>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Streamlining the product-line for generational leap</a:t>
              </a:r>
            </a:p>
          </p:txBody>
        </p:sp>
        <p:sp>
          <p:nvSpPr>
            <p:cNvPr id="9" name="Oval 8">
              <a:extLst>
                <a:ext uri="{FF2B5EF4-FFF2-40B4-BE49-F238E27FC236}">
                  <a16:creationId xmlns:a16="http://schemas.microsoft.com/office/drawing/2014/main" id="{6B9A65CF-B3E4-A975-13F5-5039041B413E}"/>
                </a:ext>
              </a:extLst>
            </p:cNvPr>
            <p:cNvSpPr/>
            <p:nvPr/>
          </p:nvSpPr>
          <p:spPr>
            <a:xfrm>
              <a:off x="1008235" y="3701746"/>
              <a:ext cx="260263" cy="260263"/>
            </a:xfrm>
            <a:prstGeom prst="ellipse">
              <a:avLst/>
            </a:prstGeom>
            <a:solidFill>
              <a:srgbClr val="065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7429C3A0-E553-1DC0-F139-CFBD0ABEFE43}"/>
                </a:ext>
              </a:extLst>
            </p:cNvPr>
            <p:cNvSpPr txBox="1"/>
            <p:nvPr/>
          </p:nvSpPr>
          <p:spPr>
            <a:xfrm>
              <a:off x="968503" y="3683504"/>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3 </a:t>
              </a:r>
              <a:endParaRPr lang="en-IN" sz="1400">
                <a:solidFill>
                  <a:schemeClr val="bg1"/>
                </a:solidFill>
                <a:latin typeface="Cambria" panose="02040503050406030204" pitchFamily="18" charset="0"/>
                <a:ea typeface="Cambria" panose="02040503050406030204" pitchFamily="18" charset="0"/>
              </a:endParaRPr>
            </a:p>
          </p:txBody>
        </p:sp>
      </p:grpSp>
      <p:cxnSp>
        <p:nvCxnSpPr>
          <p:cNvPr id="13" name="Straight Connector 12">
            <a:extLst>
              <a:ext uri="{FF2B5EF4-FFF2-40B4-BE49-F238E27FC236}">
                <a16:creationId xmlns:a16="http://schemas.microsoft.com/office/drawing/2014/main" id="{A7C5F14C-D01A-5EB1-6FED-5C7A0FE28FB9}"/>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6ADE7CC-88BD-EA9F-B24F-C36FE3C82D9A}"/>
              </a:ext>
            </a:extLst>
          </p:cNvPr>
          <p:cNvCxnSpPr/>
          <p:nvPr/>
        </p:nvCxnSpPr>
        <p:spPr>
          <a:xfrm flipH="1">
            <a:off x="5530850" y="2946400"/>
            <a:ext cx="565150" cy="0"/>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97A4A036-D8E7-4321-1EA9-003F5D8BDB8E}"/>
              </a:ext>
            </a:extLst>
          </p:cNvPr>
          <p:cNvGrpSpPr/>
          <p:nvPr/>
        </p:nvGrpSpPr>
        <p:grpSpPr>
          <a:xfrm>
            <a:off x="6096000" y="1758950"/>
            <a:ext cx="5257800" cy="4311650"/>
            <a:chOff x="6096000" y="1758950"/>
            <a:chExt cx="5257800" cy="4311650"/>
          </a:xfrm>
        </p:grpSpPr>
        <p:sp>
          <p:nvSpPr>
            <p:cNvPr id="17" name="Rectangle 16">
              <a:extLst>
                <a:ext uri="{FF2B5EF4-FFF2-40B4-BE49-F238E27FC236}">
                  <a16:creationId xmlns:a16="http://schemas.microsoft.com/office/drawing/2014/main" id="{FC4699F8-FFEF-7381-FA3A-AB89B4525FEF}"/>
                </a:ext>
              </a:extLst>
            </p:cNvPr>
            <p:cNvSpPr/>
            <p:nvPr/>
          </p:nvSpPr>
          <p:spPr>
            <a:xfrm>
              <a:off x="6096000" y="1758950"/>
              <a:ext cx="5257800" cy="431165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E79A3BB-9208-EDF1-4474-F6480B93BF86}"/>
                </a:ext>
              </a:extLst>
            </p:cNvPr>
            <p:cNvSpPr txBox="1"/>
            <p:nvPr/>
          </p:nvSpPr>
          <p:spPr>
            <a:xfrm>
              <a:off x="6096000" y="1758950"/>
              <a:ext cx="5194300" cy="2031325"/>
            </a:xfrm>
            <a:prstGeom prst="rect">
              <a:avLst/>
            </a:prstGeom>
            <a:noFill/>
            <a:ln>
              <a:noFill/>
            </a:ln>
          </p:spPr>
          <p:txBody>
            <a:bodyPr wrap="square" rtlCol="0">
              <a:spAutoFit/>
            </a:bodyPr>
            <a:lstStyle/>
            <a:p>
              <a:pPr marL="285750" indent="-285750">
                <a:buFont typeface="Arial" panose="020B0604020202020204" pitchFamily="34" charset="0"/>
                <a:buChar char="•"/>
              </a:pPr>
              <a:r>
                <a:rPr lang="en-US"/>
                <a:t>Lease previous generational cameras</a:t>
              </a:r>
            </a:p>
            <a:p>
              <a:pPr marL="742950" lvl="1" indent="-285750">
                <a:buFont typeface="Arial" panose="020B0604020202020204" pitchFamily="34" charset="0"/>
                <a:buChar char="•"/>
              </a:pPr>
              <a:r>
                <a:rPr lang="en-US"/>
                <a:t>Move inventory</a:t>
              </a:r>
            </a:p>
            <a:p>
              <a:pPr marL="742950" lvl="1" indent="-285750">
                <a:buFont typeface="Arial" panose="020B0604020202020204" pitchFamily="34" charset="0"/>
                <a:buChar char="•"/>
              </a:pPr>
              <a:r>
                <a:rPr lang="en-US"/>
                <a:t>Slowly churn out cameras</a:t>
              </a:r>
            </a:p>
            <a:p>
              <a:pPr marL="742950" lvl="1" indent="-285750">
                <a:buFont typeface="Arial" panose="020B0604020202020204" pitchFamily="34" charset="0"/>
                <a:buChar char="•"/>
              </a:pPr>
              <a:r>
                <a:rPr lang="en-US"/>
                <a:t>Bundle pricing</a:t>
              </a:r>
            </a:p>
            <a:p>
              <a:pPr marL="285750" indent="-285750">
                <a:buFont typeface="Arial" panose="020B0604020202020204" pitchFamily="34" charset="0"/>
                <a:buChar char="•"/>
              </a:pPr>
              <a:r>
                <a:rPr lang="en-IN"/>
                <a:t>Create a subsidiary to be a lessor</a:t>
              </a:r>
            </a:p>
            <a:p>
              <a:pPr marL="285750" indent="-285750">
                <a:buFont typeface="Arial" panose="020B0604020202020204" pitchFamily="34" charset="0"/>
                <a:buChar char="•"/>
              </a:pPr>
              <a:r>
                <a:rPr lang="en-IN"/>
                <a:t>Utilizing stations across retail channels</a:t>
              </a:r>
            </a:p>
            <a:p>
              <a:pPr marL="285750" indent="-285750">
                <a:buFont typeface="Arial" panose="020B0604020202020204" pitchFamily="34" charset="0"/>
                <a:buChar char="•"/>
              </a:pPr>
              <a:endParaRPr lang="en-IN"/>
            </a:p>
          </p:txBody>
        </p:sp>
      </p:grpSp>
      <p:pic>
        <p:nvPicPr>
          <p:cNvPr id="10242" name="Picture 2" descr="GoPro Brand Store officially launched in Mid Valley Megamall | TechNave">
            <a:extLst>
              <a:ext uri="{FF2B5EF4-FFF2-40B4-BE49-F238E27FC236}">
                <a16:creationId xmlns:a16="http://schemas.microsoft.com/office/drawing/2014/main" id="{EC158F74-AB00-8FAF-ABF9-D4E2BEB49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682" y="4504015"/>
            <a:ext cx="1994805" cy="1497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 name="Chart 21">
            <a:extLst>
              <a:ext uri="{FF2B5EF4-FFF2-40B4-BE49-F238E27FC236}">
                <a16:creationId xmlns:a16="http://schemas.microsoft.com/office/drawing/2014/main" id="{22AAD472-6D3D-A6C7-1275-998691E3B62C}"/>
              </a:ext>
            </a:extLst>
          </p:cNvPr>
          <p:cNvGraphicFramePr/>
          <p:nvPr>
            <p:extLst>
              <p:ext uri="{D42A27DB-BD31-4B8C-83A1-F6EECF244321}">
                <p14:modId xmlns:p14="http://schemas.microsoft.com/office/powerpoint/2010/main" val="1437694384"/>
              </p:ext>
            </p:extLst>
          </p:nvPr>
        </p:nvGraphicFramePr>
        <p:xfrm>
          <a:off x="6095999" y="3505209"/>
          <a:ext cx="5257799" cy="2633124"/>
        </p:xfrm>
        <a:graphic>
          <a:graphicData uri="http://schemas.openxmlformats.org/drawingml/2006/chart">
            <c:chart xmlns:c="http://schemas.openxmlformats.org/drawingml/2006/chart" xmlns:r="http://schemas.openxmlformats.org/officeDocument/2006/relationships" r:id="rId3"/>
          </a:graphicData>
        </a:graphic>
      </p:graphicFrame>
      <p:sp>
        <p:nvSpPr>
          <p:cNvPr id="23" name="Slide Number Placeholder 22">
            <a:extLst>
              <a:ext uri="{FF2B5EF4-FFF2-40B4-BE49-F238E27FC236}">
                <a16:creationId xmlns:a16="http://schemas.microsoft.com/office/drawing/2014/main" id="{B50A76A5-C229-ACBF-66C7-D7025F51B990}"/>
              </a:ext>
            </a:extLst>
          </p:cNvPr>
          <p:cNvSpPr>
            <a:spLocks noGrp="1"/>
          </p:cNvSpPr>
          <p:nvPr>
            <p:ph type="sldNum" sz="quarter" idx="12"/>
          </p:nvPr>
        </p:nvSpPr>
        <p:spPr/>
        <p:txBody>
          <a:bodyPr/>
          <a:lstStyle/>
          <a:p>
            <a:fld id="{27228860-FD8D-418C-88C6-53441B2F25DA}" type="slidenum">
              <a:rPr lang="en-IN" smtClean="0"/>
              <a:t>17</a:t>
            </a:fld>
            <a:endParaRPr lang="en-IN"/>
          </a:p>
        </p:txBody>
      </p:sp>
      <p:pic>
        <p:nvPicPr>
          <p:cNvPr id="3" name="Picture 2" descr="GoPro Logo and symbol, meaning, history, PNG, brand">
            <a:extLst>
              <a:ext uri="{FF2B5EF4-FFF2-40B4-BE49-F238E27FC236}">
                <a16:creationId xmlns:a16="http://schemas.microsoft.com/office/drawing/2014/main" id="{AE3F3E33-02B8-3558-1347-06C29CBD0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913" y="-66434"/>
            <a:ext cx="3501887" cy="218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299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2E9B9-BAA7-7254-6D96-08E0ECD841A4}"/>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Sharper Focus</a:t>
            </a:r>
            <a:endParaRPr lang="en-IN"/>
          </a:p>
        </p:txBody>
      </p:sp>
      <p:grpSp>
        <p:nvGrpSpPr>
          <p:cNvPr id="14" name="Group 13">
            <a:extLst>
              <a:ext uri="{FF2B5EF4-FFF2-40B4-BE49-F238E27FC236}">
                <a16:creationId xmlns:a16="http://schemas.microsoft.com/office/drawing/2014/main" id="{EBC0ADF9-43FA-0417-4B59-611C7C0A7CAC}"/>
              </a:ext>
            </a:extLst>
          </p:cNvPr>
          <p:cNvGrpSpPr/>
          <p:nvPr/>
        </p:nvGrpSpPr>
        <p:grpSpPr>
          <a:xfrm>
            <a:off x="968503" y="2102152"/>
            <a:ext cx="5058096" cy="400110"/>
            <a:chOff x="968503" y="2102152"/>
            <a:chExt cx="5058096" cy="400110"/>
          </a:xfrm>
        </p:grpSpPr>
        <p:sp>
          <p:nvSpPr>
            <p:cNvPr id="4" name="TextBox 3">
              <a:extLst>
                <a:ext uri="{FF2B5EF4-FFF2-40B4-BE49-F238E27FC236}">
                  <a16:creationId xmlns:a16="http://schemas.microsoft.com/office/drawing/2014/main" id="{E9D1B4A6-BB34-5727-A451-4518DA283E09}"/>
                </a:ext>
              </a:extLst>
            </p:cNvPr>
            <p:cNvSpPr txBox="1"/>
            <p:nvPr/>
          </p:nvSpPr>
          <p:spPr>
            <a:xfrm>
              <a:off x="1484789" y="2102152"/>
              <a:ext cx="4541810" cy="400110"/>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Enhancing leadership and oversight</a:t>
              </a:r>
            </a:p>
          </p:txBody>
        </p:sp>
        <p:sp>
          <p:nvSpPr>
            <p:cNvPr id="7" name="Oval 6">
              <a:extLst>
                <a:ext uri="{FF2B5EF4-FFF2-40B4-BE49-F238E27FC236}">
                  <a16:creationId xmlns:a16="http://schemas.microsoft.com/office/drawing/2014/main" id="{5D672976-D1A1-3209-38BD-B81DE126B5EB}"/>
                </a:ext>
              </a:extLst>
            </p:cNvPr>
            <p:cNvSpPr/>
            <p:nvPr/>
          </p:nvSpPr>
          <p:spPr>
            <a:xfrm>
              <a:off x="1007172" y="2189137"/>
              <a:ext cx="260263" cy="260263"/>
            </a:xfrm>
            <a:prstGeom prst="ellipse">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8B75B7F1-ABBD-E210-E389-A0B537D6EF78}"/>
                </a:ext>
              </a:extLst>
            </p:cNvPr>
            <p:cNvSpPr txBox="1"/>
            <p:nvPr/>
          </p:nvSpPr>
          <p:spPr>
            <a:xfrm>
              <a:off x="968503" y="2165380"/>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1 </a:t>
              </a:r>
              <a:endParaRPr lang="en-IN" sz="1400">
                <a:solidFill>
                  <a:schemeClr val="bg1"/>
                </a:solidFill>
                <a:latin typeface="Cambria" panose="02040503050406030204" pitchFamily="18" charset="0"/>
                <a:ea typeface="Cambria" panose="02040503050406030204" pitchFamily="18" charset="0"/>
              </a:endParaRPr>
            </a:p>
          </p:txBody>
        </p:sp>
      </p:grpSp>
      <p:grpSp>
        <p:nvGrpSpPr>
          <p:cNvPr id="15" name="Group 14">
            <a:extLst>
              <a:ext uri="{FF2B5EF4-FFF2-40B4-BE49-F238E27FC236}">
                <a16:creationId xmlns:a16="http://schemas.microsoft.com/office/drawing/2014/main" id="{61006251-BA91-6717-E10E-AA62318BDA91}"/>
              </a:ext>
            </a:extLst>
          </p:cNvPr>
          <p:cNvGrpSpPr/>
          <p:nvPr/>
        </p:nvGrpSpPr>
        <p:grpSpPr>
          <a:xfrm>
            <a:off x="968503" y="2697589"/>
            <a:ext cx="5058096" cy="707886"/>
            <a:chOff x="968503" y="2851477"/>
            <a:chExt cx="5058096" cy="707886"/>
          </a:xfrm>
        </p:grpSpPr>
        <p:sp>
          <p:nvSpPr>
            <p:cNvPr id="5" name="TextBox 4">
              <a:extLst>
                <a:ext uri="{FF2B5EF4-FFF2-40B4-BE49-F238E27FC236}">
                  <a16:creationId xmlns:a16="http://schemas.microsoft.com/office/drawing/2014/main" id="{5D9E68A5-5D50-1932-114A-CBF5B2C4BE65}"/>
                </a:ext>
              </a:extLst>
            </p:cNvPr>
            <p:cNvSpPr txBox="1"/>
            <p:nvPr/>
          </p:nvSpPr>
          <p:spPr>
            <a:xfrm>
              <a:off x="1484789" y="2851477"/>
              <a:ext cx="4541810" cy="707886"/>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Monetizing trapped value of older generational products</a:t>
              </a:r>
            </a:p>
          </p:txBody>
        </p:sp>
        <p:sp>
          <p:nvSpPr>
            <p:cNvPr id="8" name="Oval 7">
              <a:extLst>
                <a:ext uri="{FF2B5EF4-FFF2-40B4-BE49-F238E27FC236}">
                  <a16:creationId xmlns:a16="http://schemas.microsoft.com/office/drawing/2014/main" id="{F28DD78C-4B7A-111B-E14F-749B32916377}"/>
                </a:ext>
              </a:extLst>
            </p:cNvPr>
            <p:cNvSpPr/>
            <p:nvPr/>
          </p:nvSpPr>
          <p:spPr>
            <a:xfrm>
              <a:off x="1007172" y="2960178"/>
              <a:ext cx="260263" cy="260263"/>
            </a:xfrm>
            <a:prstGeom prst="ellipse">
              <a:avLst/>
            </a:prstGeom>
            <a:solidFill>
              <a:srgbClr val="109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430CEF79-2607-906C-B174-DEFA20B22C7A}"/>
                </a:ext>
              </a:extLst>
            </p:cNvPr>
            <p:cNvSpPr txBox="1"/>
            <p:nvPr/>
          </p:nvSpPr>
          <p:spPr>
            <a:xfrm>
              <a:off x="968503" y="2927023"/>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2 </a:t>
              </a:r>
              <a:endParaRPr lang="en-IN" sz="1400">
                <a:solidFill>
                  <a:schemeClr val="bg1"/>
                </a:solidFill>
                <a:latin typeface="Cambria" panose="02040503050406030204" pitchFamily="18" charset="0"/>
                <a:ea typeface="Cambria" panose="02040503050406030204" pitchFamily="18" charset="0"/>
              </a:endParaRPr>
            </a:p>
          </p:txBody>
        </p:sp>
      </p:grpSp>
      <p:grpSp>
        <p:nvGrpSpPr>
          <p:cNvPr id="16" name="Group 15">
            <a:extLst>
              <a:ext uri="{FF2B5EF4-FFF2-40B4-BE49-F238E27FC236}">
                <a16:creationId xmlns:a16="http://schemas.microsoft.com/office/drawing/2014/main" id="{605D7BBA-EA5F-0246-4B2C-537D8AE97362}"/>
              </a:ext>
            </a:extLst>
          </p:cNvPr>
          <p:cNvGrpSpPr/>
          <p:nvPr/>
        </p:nvGrpSpPr>
        <p:grpSpPr>
          <a:xfrm>
            <a:off x="968503" y="3600802"/>
            <a:ext cx="5058096" cy="707886"/>
            <a:chOff x="968503" y="3600802"/>
            <a:chExt cx="5058096" cy="707886"/>
          </a:xfrm>
        </p:grpSpPr>
        <p:sp>
          <p:nvSpPr>
            <p:cNvPr id="6" name="TextBox 5">
              <a:extLst>
                <a:ext uri="{FF2B5EF4-FFF2-40B4-BE49-F238E27FC236}">
                  <a16:creationId xmlns:a16="http://schemas.microsoft.com/office/drawing/2014/main" id="{1666F9F8-6240-BE5E-CFF3-64B377F81EB4}"/>
                </a:ext>
              </a:extLst>
            </p:cNvPr>
            <p:cNvSpPr txBox="1"/>
            <p:nvPr/>
          </p:nvSpPr>
          <p:spPr>
            <a:xfrm>
              <a:off x="1484789" y="3600802"/>
              <a:ext cx="4541810" cy="707886"/>
            </a:xfrm>
            <a:prstGeom prst="rect">
              <a:avLst/>
            </a:prstGeom>
            <a:noFill/>
          </p:spPr>
          <p:txBody>
            <a:bodyPr wrap="square" rtlCol="0">
              <a:spAutoFit/>
            </a:bodyPr>
            <a:lstStyle/>
            <a:p>
              <a:r>
                <a:rPr lang="en-US" sz="2000">
                  <a:latin typeface="Cambria" panose="02040503050406030204" pitchFamily="18" charset="0"/>
                  <a:ea typeface="Cambria" panose="02040503050406030204" pitchFamily="18" charset="0"/>
                </a:rPr>
                <a:t>Streamlining the product-line for generational leap</a:t>
              </a:r>
            </a:p>
          </p:txBody>
        </p:sp>
        <p:sp>
          <p:nvSpPr>
            <p:cNvPr id="9" name="Oval 8">
              <a:extLst>
                <a:ext uri="{FF2B5EF4-FFF2-40B4-BE49-F238E27FC236}">
                  <a16:creationId xmlns:a16="http://schemas.microsoft.com/office/drawing/2014/main" id="{6B9A65CF-B3E4-A975-13F5-5039041B413E}"/>
                </a:ext>
              </a:extLst>
            </p:cNvPr>
            <p:cNvSpPr/>
            <p:nvPr/>
          </p:nvSpPr>
          <p:spPr>
            <a:xfrm>
              <a:off x="1008235" y="3701746"/>
              <a:ext cx="260263" cy="260263"/>
            </a:xfrm>
            <a:prstGeom prst="ellipse">
              <a:avLst/>
            </a:prstGeom>
            <a:solidFill>
              <a:srgbClr val="065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7429C3A0-E553-1DC0-F139-CFBD0ABEFE43}"/>
                </a:ext>
              </a:extLst>
            </p:cNvPr>
            <p:cNvSpPr txBox="1"/>
            <p:nvPr/>
          </p:nvSpPr>
          <p:spPr>
            <a:xfrm>
              <a:off x="968503" y="3683504"/>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3 </a:t>
              </a:r>
              <a:endParaRPr lang="en-IN" sz="1400">
                <a:solidFill>
                  <a:schemeClr val="bg1"/>
                </a:solidFill>
                <a:latin typeface="Cambria" panose="02040503050406030204" pitchFamily="18" charset="0"/>
                <a:ea typeface="Cambria" panose="02040503050406030204" pitchFamily="18" charset="0"/>
              </a:endParaRPr>
            </a:p>
          </p:txBody>
        </p:sp>
      </p:grpSp>
      <p:cxnSp>
        <p:nvCxnSpPr>
          <p:cNvPr id="13" name="Straight Connector 12">
            <a:extLst>
              <a:ext uri="{FF2B5EF4-FFF2-40B4-BE49-F238E27FC236}">
                <a16:creationId xmlns:a16="http://schemas.microsoft.com/office/drawing/2014/main" id="{A7C5F14C-D01A-5EB1-6FED-5C7A0FE28FB9}"/>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6ADE7CC-88BD-EA9F-B24F-C36FE3C82D9A}"/>
              </a:ext>
            </a:extLst>
          </p:cNvPr>
          <p:cNvCxnSpPr/>
          <p:nvPr/>
        </p:nvCxnSpPr>
        <p:spPr>
          <a:xfrm flipH="1">
            <a:off x="5530850" y="3810000"/>
            <a:ext cx="565150" cy="0"/>
          </a:xfrm>
          <a:prstGeom prst="straightConnector1">
            <a:avLst/>
          </a:prstGeom>
          <a:ln>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97A4A036-D8E7-4321-1EA9-003F5D8BDB8E}"/>
              </a:ext>
            </a:extLst>
          </p:cNvPr>
          <p:cNvGrpSpPr/>
          <p:nvPr/>
        </p:nvGrpSpPr>
        <p:grpSpPr>
          <a:xfrm>
            <a:off x="6096000" y="1758950"/>
            <a:ext cx="5257800" cy="4311650"/>
            <a:chOff x="6096000" y="1758950"/>
            <a:chExt cx="5257800" cy="4311650"/>
          </a:xfrm>
        </p:grpSpPr>
        <p:sp>
          <p:nvSpPr>
            <p:cNvPr id="17" name="Rectangle 16">
              <a:extLst>
                <a:ext uri="{FF2B5EF4-FFF2-40B4-BE49-F238E27FC236}">
                  <a16:creationId xmlns:a16="http://schemas.microsoft.com/office/drawing/2014/main" id="{FC4699F8-FFEF-7381-FA3A-AB89B4525FEF}"/>
                </a:ext>
              </a:extLst>
            </p:cNvPr>
            <p:cNvSpPr/>
            <p:nvPr/>
          </p:nvSpPr>
          <p:spPr>
            <a:xfrm>
              <a:off x="6096000" y="1758950"/>
              <a:ext cx="5257800" cy="4311650"/>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2E79A3BB-9208-EDF1-4474-F6480B93BF86}"/>
                </a:ext>
              </a:extLst>
            </p:cNvPr>
            <p:cNvSpPr txBox="1"/>
            <p:nvPr/>
          </p:nvSpPr>
          <p:spPr>
            <a:xfrm>
              <a:off x="6096000" y="1758950"/>
              <a:ext cx="5194300" cy="1754326"/>
            </a:xfrm>
            <a:prstGeom prst="rect">
              <a:avLst/>
            </a:prstGeom>
            <a:noFill/>
            <a:ln>
              <a:noFill/>
            </a:ln>
          </p:spPr>
          <p:txBody>
            <a:bodyPr wrap="square" rtlCol="0">
              <a:spAutoFit/>
            </a:bodyPr>
            <a:lstStyle/>
            <a:p>
              <a:pPr marL="285750" indent="-285750">
                <a:buFont typeface="Arial" panose="020B0604020202020204" pitchFamily="34" charset="0"/>
                <a:buChar char="•"/>
              </a:pPr>
              <a:r>
                <a:rPr lang="en-US" dirty="0"/>
                <a:t>Slashed prices in half from $399 to $199 in 3 months</a:t>
              </a:r>
            </a:p>
            <a:p>
              <a:pPr marL="285750" indent="-285750">
                <a:buFont typeface="Arial" panose="020B0604020202020204" pitchFamily="34" charset="0"/>
                <a:buChar char="•"/>
              </a:pPr>
              <a:r>
                <a:rPr lang="en-US" dirty="0"/>
                <a:t>Increasing duration of product release period</a:t>
              </a:r>
            </a:p>
            <a:p>
              <a:pPr marL="285750" indent="-285750">
                <a:buFont typeface="Arial" panose="020B0604020202020204" pitchFamily="34" charset="0"/>
                <a:buChar char="•"/>
              </a:pPr>
              <a:r>
                <a:rPr lang="en-IN" dirty="0"/>
                <a:t>Newer Hero product only for breakthrough tech</a:t>
              </a:r>
            </a:p>
            <a:p>
              <a:pPr marL="285750" indent="-285750">
                <a:buFont typeface="Arial" panose="020B0604020202020204" pitchFamily="34" charset="0"/>
                <a:buChar char="•"/>
              </a:pPr>
              <a:r>
                <a:rPr lang="en-IN" dirty="0"/>
                <a:t>Utilizing technology for Dash-cam market</a:t>
              </a:r>
            </a:p>
            <a:p>
              <a:pPr marL="285750" indent="-285750">
                <a:buFont typeface="Arial" panose="020B0604020202020204" pitchFamily="34" charset="0"/>
                <a:buChar char="•"/>
              </a:pPr>
              <a:r>
                <a:rPr lang="en-IN" dirty="0"/>
                <a:t>Refocusing Hero on action market</a:t>
              </a:r>
            </a:p>
          </p:txBody>
        </p:sp>
      </p:grpSp>
      <p:sp>
        <p:nvSpPr>
          <p:cNvPr id="3" name="Slide Number Placeholder 2">
            <a:extLst>
              <a:ext uri="{FF2B5EF4-FFF2-40B4-BE49-F238E27FC236}">
                <a16:creationId xmlns:a16="http://schemas.microsoft.com/office/drawing/2014/main" id="{0952A520-7471-7D85-ECED-6038C091AD01}"/>
              </a:ext>
            </a:extLst>
          </p:cNvPr>
          <p:cNvSpPr>
            <a:spLocks noGrp="1"/>
          </p:cNvSpPr>
          <p:nvPr>
            <p:ph type="sldNum" sz="quarter" idx="12"/>
          </p:nvPr>
        </p:nvSpPr>
        <p:spPr/>
        <p:txBody>
          <a:bodyPr/>
          <a:lstStyle/>
          <a:p>
            <a:fld id="{27228860-FD8D-418C-88C6-53441B2F25DA}" type="slidenum">
              <a:rPr lang="en-IN" smtClean="0"/>
              <a:t>18</a:t>
            </a:fld>
            <a:endParaRPr lang="en-IN"/>
          </a:p>
        </p:txBody>
      </p:sp>
      <p:pic>
        <p:nvPicPr>
          <p:cNvPr id="18" name="Picture 2" descr="GoPro Logo and symbol, meaning, history, PNG, brand">
            <a:extLst>
              <a:ext uri="{FF2B5EF4-FFF2-40B4-BE49-F238E27FC236}">
                <a16:creationId xmlns:a16="http://schemas.microsoft.com/office/drawing/2014/main" id="{15FFA2B1-B566-4BDF-90F1-4CACD5684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913" y="-66434"/>
            <a:ext cx="3501887" cy="21886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s The GoPro Subscription Worth it for You?">
            <a:extLst>
              <a:ext uri="{FF2B5EF4-FFF2-40B4-BE49-F238E27FC236}">
                <a16:creationId xmlns:a16="http://schemas.microsoft.com/office/drawing/2014/main" id="{094E006B-CB60-C592-1C85-E95F5F8BD6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99"/>
          <a:stretch/>
        </p:blipFill>
        <p:spPr bwMode="auto">
          <a:xfrm>
            <a:off x="6318746" y="3502660"/>
            <a:ext cx="4812307" cy="2456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073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5499-659E-DE7B-CE5D-CF927486C020}"/>
              </a:ext>
            </a:extLst>
          </p:cNvPr>
          <p:cNvSpPr>
            <a:spLocks noGrp="1"/>
          </p:cNvSpPr>
          <p:nvPr>
            <p:ph type="title"/>
          </p:nvPr>
        </p:nvSpPr>
        <p:spPr>
          <a:xfrm>
            <a:off x="838200" y="1683562"/>
            <a:ext cx="10515600" cy="1325563"/>
          </a:xfrm>
        </p:spPr>
        <p:txBody>
          <a:bodyPr/>
          <a:lstStyle/>
          <a:p>
            <a:r>
              <a:rPr lang="en-US"/>
              <a:t>Appendix</a:t>
            </a:r>
            <a:endParaRPr lang="en-IN"/>
          </a:p>
        </p:txBody>
      </p:sp>
      <p:sp>
        <p:nvSpPr>
          <p:cNvPr id="3" name="Slide Number Placeholder 2">
            <a:extLst>
              <a:ext uri="{FF2B5EF4-FFF2-40B4-BE49-F238E27FC236}">
                <a16:creationId xmlns:a16="http://schemas.microsoft.com/office/drawing/2014/main" id="{60C1A2E9-E32A-DABB-150C-A1E3C64D36FF}"/>
              </a:ext>
            </a:extLst>
          </p:cNvPr>
          <p:cNvSpPr>
            <a:spLocks noGrp="1"/>
          </p:cNvSpPr>
          <p:nvPr>
            <p:ph type="sldNum" sz="quarter" idx="12"/>
          </p:nvPr>
        </p:nvSpPr>
        <p:spPr/>
        <p:txBody>
          <a:bodyPr/>
          <a:lstStyle/>
          <a:p>
            <a:fld id="{27228860-FD8D-418C-88C6-53441B2F25DA}" type="slidenum">
              <a:rPr lang="en-IN" smtClean="0"/>
              <a:t>19</a:t>
            </a:fld>
            <a:endParaRPr lang="en-IN"/>
          </a:p>
        </p:txBody>
      </p:sp>
      <p:cxnSp>
        <p:nvCxnSpPr>
          <p:cNvPr id="7" name="Straight Connector 6">
            <a:extLst>
              <a:ext uri="{FF2B5EF4-FFF2-40B4-BE49-F238E27FC236}">
                <a16:creationId xmlns:a16="http://schemas.microsoft.com/office/drawing/2014/main" id="{3A9F23DB-735C-5260-25DA-A641437A01C5}"/>
              </a:ext>
            </a:extLst>
          </p:cNvPr>
          <p:cNvCxnSpPr>
            <a:cxnSpLocks/>
          </p:cNvCxnSpPr>
          <p:nvPr/>
        </p:nvCxnSpPr>
        <p:spPr>
          <a:xfrm>
            <a:off x="788757" y="3009125"/>
            <a:ext cx="1056504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6134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5C7877FE-BC4E-ADAB-E992-5F715B2EB02C}"/>
              </a:ext>
            </a:extLst>
          </p:cNvPr>
          <p:cNvSpPr txBox="1">
            <a:spLocks/>
          </p:cNvSpPr>
          <p:nvPr/>
        </p:nvSpPr>
        <p:spPr>
          <a:xfrm>
            <a:off x="3497062" y="996533"/>
            <a:ext cx="5168283" cy="938799"/>
          </a:xfrm>
          <a:prstGeom prst="rect">
            <a:avLst/>
          </a:prstGeom>
        </p:spPr>
        <p:txBody>
          <a:bodyPr anchor="t"/>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a:latin typeface="Arial" panose="020B0604020202020204" pitchFamily="34" charset="0"/>
              <a:cs typeface="Arial" panose="020B0604020202020204" pitchFamily="34" charset="0"/>
            </a:endParaRPr>
          </a:p>
          <a:p>
            <a:pPr algn="ctr"/>
            <a:endParaRPr lang="en-US">
              <a:latin typeface="Arial" panose="020B0604020202020204" pitchFamily="34" charset="0"/>
              <a:cs typeface="Arial" panose="020B0604020202020204" pitchFamily="34" charset="0"/>
            </a:endParaRPr>
          </a:p>
          <a:p>
            <a:pPr algn="ctr"/>
            <a:endParaRPr lang="en-US">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8D618268-00DE-2C26-2ACA-2D2EBD74D5E2}"/>
              </a:ext>
            </a:extLst>
          </p:cNvPr>
          <p:cNvSpPr>
            <a:spLocks noGrp="1"/>
          </p:cNvSpPr>
          <p:nvPr>
            <p:ph type="body" sz="quarter" idx="12"/>
          </p:nvPr>
        </p:nvSpPr>
        <p:spPr>
          <a:xfrm>
            <a:off x="1198485" y="683581"/>
            <a:ext cx="9555240" cy="5734974"/>
          </a:xfrm>
        </p:spPr>
        <p:txBody>
          <a:bodyPr/>
          <a:lstStyle/>
          <a:p>
            <a:r>
              <a:rPr lang="en-US" sz="800">
                <a:latin typeface="Arial" panose="020B0604020202020204" pitchFamily="34" charset="0"/>
                <a:cs typeface="Arial" panose="020B0604020202020204" pitchFamily="34" charset="0"/>
              </a:rPr>
              <a:t>THIS PRESENTATION IS FOR DISCUSSION AND INFORMATIONAL PURPOSES ONLY. THE VIEWS EXPRESSED HEREIN REPRESENT THE OPINIONS OF A GROUP OF STUDENTS OF NORTHEASTERN UNIVERSITY CURRENTLY ENROLLED IN THE FINA 6215 BUSINESS TURNAROUNDS COURSE (“PRESENTING GROUP”) AS OF THE DATE HEREOF. THE PRESENTING GROUP RESERVES THE RIGHT TO CHANGE OR MODIFY ANY OF ITS OPINIONS EXPRESSED HEREIN AT ANY TIME AND FOR ANY REASON AND EXPRESSLY DISCLAIMS ANY OBLIGATION TO CORRECT, UPDATE OR REVISE THE INFORMATION CONTAINED HEREIN OR TO OTHERWISE PROVIDE ANY ADDITIONAL MATERIALS. ALL OF THE INFORMATION CONTAINED HEREIN IS BASED ON PUBLICLY AVAILABLE INFORMATION WITH RESPECT TO GoPro Inc.(“GoPro” OR THE “COMPANY”, OR THE “FIRM”),</a:t>
            </a:r>
            <a:r>
              <a:rPr lang="en-US" sz="800">
                <a:solidFill>
                  <a:srgbClr val="FF0000"/>
                </a:solidFill>
                <a:latin typeface="Arial" panose="020B0604020202020204" pitchFamily="34" charset="0"/>
                <a:cs typeface="Arial" panose="020B0604020202020204" pitchFamily="34" charset="0"/>
              </a:rPr>
              <a:t> </a:t>
            </a:r>
            <a:r>
              <a:rPr lang="en-US" sz="800">
                <a:latin typeface="Arial" panose="020B0604020202020204" pitchFamily="34" charset="0"/>
                <a:cs typeface="Arial" panose="020B0604020202020204" pitchFamily="34" charset="0"/>
              </a:rPr>
              <a:t>INCLUDING FILINGS MADE BY THE COMPANY WITH THE SECURITIES AND EXCHANGE COMMISSION (“SEC”) AND OTHER SOURCES, AS WELL AS THE PRESENTING GROUP’S ANALYSIS OF SUCH PUBLICLY AVAILABLE INFORMATION. THE PRESENTING GROUP HAS RELIED UPON AND ASSUMED, WITHOUT INDEPENDENT VERIFICATION, THE ACCURACY AND COMPLETENESS OF ALL DATA AND INFORMATION AVAILABLE FROM PUBLIC SOURCES, AND NO REPRESENTATION OR WARRANTY IS MADE THAT ANY SUCH DATA OR INFORMATION IS ACCURATE. NO REPRESENTATION, WARRANTY OR UNDERTAKING, EXPRESS OR IMPLIED, IS GIVEN AS TO THE RELIABILITY, ACCURACY, FAIRNESS OR COMPLETENESS OF THE INFORMATION OR OPINIONS CONTAINED HEREIN, AND THE PRESENTING GROUP AND EACH OF ITS TEAM MEMBERS, REPRESENTATIVES AND AGENTS EXPRESSLY DISCLAIM ANY LIABILITY WHICH MAY ARISE FROM THIS PRESENTATION AND ANY ERRORS CONTAINED HEREIN AND/OR OMISSIONS HEREFROM OR FROM ANY USE OF THE CONTENTS OF THIS PRESENTATION. EXCEPT FOR THE HISTORICAL INFORMATION CONTAINED HEREIN, THE INFORMATION AND OPINIONS INCLUDED IN THIS PRESENTATION CONSTITUTE FORWARD-LOOKING STATEMENTS, INCLUDING ESTIMATES AND PROJECTIONS PREPARED WITH RESPECT TO, AMONG OTHER THINGS, THE COMPANY’S ANTICIPATED OPERATING PERFORMANCE, THE VALUE OF THE COMPANY’S SECURITIES, DEBT OR ANY RELATED FINANCIAL INSTRUMENTS THAT ARE BASED UPON OR RELATE TO THE VALUE OF SECURITIES OF THE COMPANY (COLLECTIVELY, “COMPANY SECURITIES”), GENERAL ECONOMIC AND MARKET CONDITIONS AND OTHER FUTURE EVENTS. YOU SHOULD BE AWARE THAT ALL FORWARD-LOOKING STATEMENTS, ESTIMATES AND PROJECTIONS ARE INHERENTLY UNCERTAIN AND SUBJECT TO SIGNIFICANT ECONOMIC, COMPETITIVE, AND OTHER UNCERTAINTIES AND CONTINGENCIES AND HAVE BEEN INCLUDED SOLELY FOR ILLUSTRATIVE PURPOSES. ACTUAL RESULTS MAY DIFFER MATERIALLY FROM THE INFORMATION CONTAINED HEREIN DUE TO REASONS THAT MAY OR MAY NOT BE FORESEEABLE. THERE CAN BE NO ASSURANCE THAT THE COMPANY SECURITIES WILL TRADE AT THE PRICES THAT MAY BE IMPLIED HEREIN, AND THERE CAN BE NO ASSURANCE THAT ANY OPINION OR ASSUMPTION HEREIN IS, OR WILL BE PROVEN, CORRECT. THIS PRESENTATION AND ANY OPINIONS EXPRESSED HEREIN SHOULD IN NO WAY BE VIEWED AS ADVICE ON THE MERITS OF ANY INVESTMENT DECISION WITH RESPECT TO THE COMPANY, COMPANY SECURITIES OR ANY TRANSACTION. THIS PRESENTATION IS NOT (AND MAY NOT BE CONSTRUED TO BE) LEGAL, TAX, INVESTMENT, FINANCIAL OR OTHER ADVICE. EACH RECIPIENT SHOULD CONSULT THEIR OWN LEGAL COUNSEL AND TAX AND FINANCIAL ADVISERS AS TO LEGAL AND OTHER MATTERS CONCERNING THE INFORMATION CONTAINED HEREIN. THIS PRESENTATION DOES NOT PURPORT TO BE ALL-INCLUSIVE OR TO CONTAIN ALL OF THE INFORMATION THAT MAY BE RELEVANT TO AN EVALUATION OF THE COMPANY, COMPANY SECURITIES OR THE MATTERS DESCRIBED HEREIN. THIS PRESENTATION DOES NOT CONSTITUTE (AND MAY NOT BE CONSTRUED TO BE) A SOLICITATION OR OFFER BY THE PRESENTING GROUP OR ANY OF ITS TEAM MEMBERS, OFFICERS, EMPLOYEES, REPRESENTATIVES OR AGENTS TO BUY OR SELL ANY COMPANY SECURITIES OR SECURITIES OF ANY OTHER PERSON IN ANY JURISDICTION, OR A SOLICITATION OF A PROXY WITHIN THE MEANING OF APPLICABLE LAWS, AND ACCORDINGLY, COMPANY SHAREHOLDERS ARE NOT BEING ASKED TO GIVE, WITHHOLD OR REVOKE A PROXY. THIS PRESENTATION DOES NOT CONSTITUTE FINANCIAL PROMOTION, INVESTMENT ADVICE OR AN INDUCEMENT OR ENCOURAGEMENT TO PARTICIPATE IN ANY PRODUCT, OFFERING OR INVESTMENT OR TO ENTER INTO ANY AGREEMENT WITH THE RECIPIENT. NO AGREEMENT, COMMITMENT, UNDERSTANDING OR OTHER LEGAL RELATIONSHIP EXISTS OR MAY BE DEEMED TO EXIST BETWEEN OR AMONG THE PRESENTING GROUP AND ANY OTHER PERSON BY VIRTUE OF FURNISHING THIS PRESENTATION. MEMBERS OF THE PRESENTING GROUP</a:t>
            </a:r>
            <a:r>
              <a:rPr lang="en-US" sz="800">
                <a:highlight>
                  <a:srgbClr val="FFFF00"/>
                </a:highlight>
                <a:latin typeface="Arial" panose="020B0604020202020204" pitchFamily="34" charset="0"/>
                <a:cs typeface="Arial" panose="020B0604020202020204" pitchFamily="34" charset="0"/>
              </a:rPr>
              <a:t> </a:t>
            </a:r>
            <a:r>
              <a:rPr lang="en-US" sz="800">
                <a:solidFill>
                  <a:srgbClr val="FF0000"/>
                </a:solidFill>
                <a:highlight>
                  <a:srgbClr val="FFFF00"/>
                </a:highlight>
                <a:latin typeface="Arial" panose="020B0604020202020204" pitchFamily="34" charset="0"/>
                <a:cs typeface="Arial" panose="020B0604020202020204" pitchFamily="34" charset="0"/>
              </a:rPr>
              <a:t>DO NOT </a:t>
            </a:r>
            <a:r>
              <a:rPr lang="en-US" sz="800">
                <a:latin typeface="Arial" panose="020B0604020202020204" pitchFamily="34" charset="0"/>
                <a:cs typeface="Arial" panose="020B0604020202020204" pitchFamily="34" charset="0"/>
              </a:rPr>
              <a:t>CURRENTLY BENEFICIALLY OWN AND/OR HAVE AN ECONOMIC INTEREST IN AND MAY IN THE FUTURE BENEFICIALLY OWN AND/OR HAVE AN ECONOMIC INTEREST IN, COMPANY SECURITIES.</a:t>
            </a:r>
            <a:endParaRPr lang="en-US" sz="800">
              <a:highlight>
                <a:srgbClr val="FFFF00"/>
              </a:highligh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179EB72-401C-CC39-3E0C-EA183EB7F304}"/>
              </a:ext>
            </a:extLst>
          </p:cNvPr>
          <p:cNvSpPr>
            <a:spLocks noGrp="1"/>
          </p:cNvSpPr>
          <p:nvPr>
            <p:ph type="sldNum" sz="quarter" idx="4"/>
          </p:nvPr>
        </p:nvSpPr>
        <p:spPr/>
        <p:txBody>
          <a:bodyPr/>
          <a:lstStyle/>
          <a:p>
            <a:fld id="{EA87306C-81BA-4795-A5CA-9392456A8C1E}" type="slidenum">
              <a:rPr lang="en-US" smtClean="0"/>
              <a:pPr/>
              <a:t>2</a:t>
            </a:fld>
            <a:endParaRPr lang="en-US"/>
          </a:p>
        </p:txBody>
      </p:sp>
    </p:spTree>
    <p:extLst>
      <p:ext uri="{BB962C8B-B14F-4D97-AF65-F5344CB8AC3E}">
        <p14:creationId xmlns:p14="http://schemas.microsoft.com/office/powerpoint/2010/main" val="2815339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5499-659E-DE7B-CE5D-CF927486C020}"/>
              </a:ext>
            </a:extLst>
          </p:cNvPr>
          <p:cNvSpPr>
            <a:spLocks noGrp="1"/>
          </p:cNvSpPr>
          <p:nvPr>
            <p:ph type="title"/>
          </p:nvPr>
        </p:nvSpPr>
        <p:spPr/>
        <p:txBody>
          <a:bodyPr/>
          <a:lstStyle/>
          <a:p>
            <a:r>
              <a:rPr lang="en-US"/>
              <a:t>Leasing Estimates</a:t>
            </a:r>
            <a:endParaRPr lang="en-IN"/>
          </a:p>
        </p:txBody>
      </p:sp>
      <p:sp>
        <p:nvSpPr>
          <p:cNvPr id="3" name="Slide Number Placeholder 2">
            <a:extLst>
              <a:ext uri="{FF2B5EF4-FFF2-40B4-BE49-F238E27FC236}">
                <a16:creationId xmlns:a16="http://schemas.microsoft.com/office/drawing/2014/main" id="{60C1A2E9-E32A-DABB-150C-A1E3C64D36FF}"/>
              </a:ext>
            </a:extLst>
          </p:cNvPr>
          <p:cNvSpPr>
            <a:spLocks noGrp="1"/>
          </p:cNvSpPr>
          <p:nvPr>
            <p:ph type="sldNum" sz="quarter" idx="12"/>
          </p:nvPr>
        </p:nvSpPr>
        <p:spPr/>
        <p:txBody>
          <a:bodyPr/>
          <a:lstStyle/>
          <a:p>
            <a:fld id="{27228860-FD8D-418C-88C6-53441B2F25DA}" type="slidenum">
              <a:rPr lang="en-IN" smtClean="0"/>
              <a:t>20</a:t>
            </a:fld>
            <a:endParaRPr lang="en-IN"/>
          </a:p>
        </p:txBody>
      </p:sp>
      <p:graphicFrame>
        <p:nvGraphicFramePr>
          <p:cNvPr id="4" name="Table 3">
            <a:extLst>
              <a:ext uri="{FF2B5EF4-FFF2-40B4-BE49-F238E27FC236}">
                <a16:creationId xmlns:a16="http://schemas.microsoft.com/office/drawing/2014/main" id="{E3400781-61D1-4467-1EC0-B915464744DC}"/>
              </a:ext>
            </a:extLst>
          </p:cNvPr>
          <p:cNvGraphicFramePr>
            <a:graphicFrameLocks noGrp="1"/>
          </p:cNvGraphicFramePr>
          <p:nvPr>
            <p:extLst>
              <p:ext uri="{D42A27DB-BD31-4B8C-83A1-F6EECF244321}">
                <p14:modId xmlns:p14="http://schemas.microsoft.com/office/powerpoint/2010/main" val="715356532"/>
              </p:ext>
            </p:extLst>
          </p:nvPr>
        </p:nvGraphicFramePr>
        <p:xfrm>
          <a:off x="788756" y="1690687"/>
          <a:ext cx="8552091" cy="4473644"/>
        </p:xfrm>
        <a:graphic>
          <a:graphicData uri="http://schemas.openxmlformats.org/drawingml/2006/table">
            <a:tbl>
              <a:tblPr>
                <a:tableStyleId>{616DA210-FB5B-4158-B5E0-FEB733F419BA}</a:tableStyleId>
              </a:tblPr>
              <a:tblGrid>
                <a:gridCol w="2209915">
                  <a:extLst>
                    <a:ext uri="{9D8B030D-6E8A-4147-A177-3AD203B41FA5}">
                      <a16:colId xmlns:a16="http://schemas.microsoft.com/office/drawing/2014/main" val="2614049074"/>
                    </a:ext>
                  </a:extLst>
                </a:gridCol>
                <a:gridCol w="1287200">
                  <a:extLst>
                    <a:ext uri="{9D8B030D-6E8A-4147-A177-3AD203B41FA5}">
                      <a16:colId xmlns:a16="http://schemas.microsoft.com/office/drawing/2014/main" val="896946260"/>
                    </a:ext>
                  </a:extLst>
                </a:gridCol>
                <a:gridCol w="1684992">
                  <a:extLst>
                    <a:ext uri="{9D8B030D-6E8A-4147-A177-3AD203B41FA5}">
                      <a16:colId xmlns:a16="http://schemas.microsoft.com/office/drawing/2014/main" val="1166275862"/>
                    </a:ext>
                  </a:extLst>
                </a:gridCol>
                <a:gridCol w="1684992">
                  <a:extLst>
                    <a:ext uri="{9D8B030D-6E8A-4147-A177-3AD203B41FA5}">
                      <a16:colId xmlns:a16="http://schemas.microsoft.com/office/drawing/2014/main" val="3215384315"/>
                    </a:ext>
                  </a:extLst>
                </a:gridCol>
                <a:gridCol w="1684992">
                  <a:extLst>
                    <a:ext uri="{9D8B030D-6E8A-4147-A177-3AD203B41FA5}">
                      <a16:colId xmlns:a16="http://schemas.microsoft.com/office/drawing/2014/main" val="1173824001"/>
                    </a:ext>
                  </a:extLst>
                </a:gridCol>
              </a:tblGrid>
              <a:tr h="218915">
                <a:tc gridSpan="5">
                  <a:txBody>
                    <a:bodyPr/>
                    <a:lstStyle/>
                    <a:p>
                      <a:pPr algn="ctr" fontAlgn="b"/>
                      <a:r>
                        <a:rPr lang="en-IN" sz="1400" u="none" strike="noStrike">
                          <a:effectLst/>
                          <a:latin typeface="Cambria" panose="02040503050406030204" pitchFamily="18" charset="0"/>
                          <a:ea typeface="Cambria" panose="02040503050406030204" pitchFamily="18" charset="0"/>
                        </a:rPr>
                        <a:t>Hero12</a:t>
                      </a:r>
                      <a:endParaRPr lang="en-IN" sz="1400" b="1"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826143396"/>
                  </a:ext>
                </a:extLst>
              </a:tr>
              <a:tr h="218915">
                <a:tc gridSpan="5">
                  <a:txBody>
                    <a:bodyPr/>
                    <a:lstStyle/>
                    <a:p>
                      <a:pPr algn="ctr" fontAlgn="b"/>
                      <a:endParaRPr lang="en-IN" sz="1400" b="1"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794091132"/>
                  </a:ext>
                </a:extLst>
              </a:tr>
              <a:tr h="187937">
                <a:tc gridSpan="5">
                  <a:txBody>
                    <a:bodyPr/>
                    <a:lstStyle/>
                    <a:p>
                      <a:pPr algn="ctr" fontAlgn="b"/>
                      <a:r>
                        <a:rPr lang="en-US" sz="1200" b="0" u="none" strike="noStrike">
                          <a:solidFill>
                            <a:srgbClr val="000000"/>
                          </a:solidFill>
                          <a:effectLst/>
                          <a:latin typeface="Cambria" panose="02040503050406030204" pitchFamily="18" charset="0"/>
                          <a:ea typeface="Cambria" panose="02040503050406030204" pitchFamily="18" charset="0"/>
                        </a:rPr>
                        <a:t>Assumptions</a:t>
                      </a:r>
                      <a:endParaRPr lang="en-US"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l" fontAlgn="b"/>
                      <a:endParaRPr lang="en-IN" sz="900" b="0" i="0" u="none" strike="noStrike">
                        <a:solidFill>
                          <a:srgbClr val="000000"/>
                        </a:solidFill>
                        <a:effectLst/>
                        <a:latin typeface="Calibri" panose="020F0502020204030204" pitchFamily="34" charset="0"/>
                      </a:endParaRPr>
                    </a:p>
                  </a:txBody>
                  <a:tcPr marL="0" marR="0" marT="0" marB="0" anchor="b"/>
                </a:tc>
                <a:tc hMerge="1">
                  <a:txBody>
                    <a:bodyPr/>
                    <a:lstStyle/>
                    <a:p>
                      <a:pPr algn="l" fontAlgn="b"/>
                      <a:endParaRPr lang="en-IN" sz="900" b="0" i="0" u="none" strike="noStrike">
                        <a:solidFill>
                          <a:srgbClr val="000000"/>
                        </a:solidFill>
                        <a:effectLst/>
                        <a:latin typeface="Calibri" panose="020F0502020204030204" pitchFamily="34" charset="0"/>
                      </a:endParaRPr>
                    </a:p>
                  </a:txBody>
                  <a:tcPr marL="0" marR="0" marT="0" marB="0" anchor="b"/>
                </a:tc>
                <a:tc hMerge="1">
                  <a:txBody>
                    <a:bodyPr/>
                    <a:lstStyle/>
                    <a:p>
                      <a:pPr algn="l" fontAlgn="b"/>
                      <a:endParaRPr lang="en-IN" sz="900" b="0" i="0" u="none" strike="noStrike">
                        <a:solidFill>
                          <a:srgbClr val="000000"/>
                        </a:solidFill>
                        <a:effectLst/>
                        <a:latin typeface="Calibri" panose="020F0502020204030204" pitchFamily="34" charset="0"/>
                      </a:endParaRPr>
                    </a:p>
                  </a:txBody>
                  <a:tcPr marL="0" marR="0" marT="0" marB="0" anchor="b"/>
                </a:tc>
                <a:tc hMerge="1">
                  <a:txBody>
                    <a:bodyPr/>
                    <a:lstStyle/>
                    <a:p>
                      <a:pPr algn="l" fontAlgn="b"/>
                      <a:endParaRPr lang="en-IN"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30938603"/>
                  </a:ext>
                </a:extLst>
              </a:tr>
              <a:tr h="178988">
                <a:tc gridSpan="5">
                  <a:txBody>
                    <a:bodyPr/>
                    <a:lstStyle/>
                    <a:p>
                      <a:pPr algn="ctr" fontAlgn="b"/>
                      <a:endParaRPr lang="en-US"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669690006"/>
                  </a:ext>
                </a:extLst>
              </a:tr>
              <a:tr h="178410">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Per Week</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Per Month </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Per Year </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5777305"/>
                  </a:ext>
                </a:extLst>
              </a:tr>
              <a:tr h="178410">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0800999"/>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Days</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1</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7</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30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360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34624788"/>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 per day</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20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10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0.75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74514803"/>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Total $</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20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70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150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270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56235362"/>
                  </a:ext>
                </a:extLst>
              </a:tr>
              <a:tr h="178988">
                <a:tc>
                  <a:txBody>
                    <a:bodyPr/>
                    <a:lstStyle/>
                    <a:p>
                      <a:pPr algn="l" fontAlgn="b"/>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09883753"/>
                  </a:ext>
                </a:extLst>
              </a:tr>
              <a:tr h="178988">
                <a:tc>
                  <a:txBody>
                    <a:bodyPr/>
                    <a:lstStyle/>
                    <a:p>
                      <a:pPr algn="l" fontAlgn="b"/>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2025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2026</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2027</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4595724"/>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Cameras Shipped in MM</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3</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3</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3</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08037313"/>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Leased Cameras % of total</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30%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0.9</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0.9</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0.9</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82619669"/>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Plan structure</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97043144"/>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Per day</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15%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0.135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0.135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0.135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1020937"/>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Per week</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30%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0.27</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0.27</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0.27</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75659267"/>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Per month</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40%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0.36</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0.36</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0.36</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1566956"/>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Per year</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15%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0.135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0.135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0.135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4385976"/>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Utilization</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40%</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82225961"/>
                  </a:ext>
                </a:extLst>
              </a:tr>
              <a:tr h="178988">
                <a:tc>
                  <a:txBody>
                    <a:bodyPr/>
                    <a:lstStyle/>
                    <a:p>
                      <a:pPr algn="l" fontAlgn="b"/>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9249988"/>
                  </a:ext>
                </a:extLst>
              </a:tr>
              <a:tr h="178988">
                <a:tc>
                  <a:txBody>
                    <a:bodyPr/>
                    <a:lstStyle/>
                    <a:p>
                      <a:pPr algn="l" fontAlgn="b"/>
                      <a:r>
                        <a:rPr lang="en-IN" sz="1100" u="none" strike="noStrike">
                          <a:effectLst/>
                          <a:latin typeface="Cambria" panose="02040503050406030204" pitchFamily="18" charset="0"/>
                          <a:ea typeface="Cambria" panose="02040503050406030204" pitchFamily="18" charset="0"/>
                        </a:rPr>
                        <a:t>Revenue from leasing</a:t>
                      </a:r>
                      <a:endParaRPr lang="en-IN" sz="11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b="1" u="none" strike="noStrike">
                          <a:effectLst/>
                          <a:latin typeface="Cambria" panose="02040503050406030204" pitchFamily="18" charset="0"/>
                          <a:ea typeface="Cambria" panose="02040503050406030204" pitchFamily="18" charset="0"/>
                        </a:rPr>
                        <a:t>44.82</a:t>
                      </a:r>
                      <a:endParaRPr lang="en-IN" sz="1050" b="1"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b="1" u="none" strike="noStrike">
                          <a:effectLst/>
                          <a:latin typeface="Cambria" panose="02040503050406030204" pitchFamily="18" charset="0"/>
                          <a:ea typeface="Cambria" panose="02040503050406030204" pitchFamily="18" charset="0"/>
                        </a:rPr>
                        <a:t>53.46</a:t>
                      </a:r>
                      <a:endParaRPr lang="en-IN" sz="1050" b="1"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b="1" u="none" strike="noStrike">
                          <a:effectLst/>
                          <a:latin typeface="Cambria" panose="02040503050406030204" pitchFamily="18" charset="0"/>
                          <a:ea typeface="Cambria" panose="02040503050406030204" pitchFamily="18" charset="0"/>
                        </a:rPr>
                        <a:t>66.42</a:t>
                      </a:r>
                      <a:endParaRPr lang="en-IN" sz="1050" b="1"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83489616"/>
                  </a:ext>
                </a:extLst>
              </a:tr>
              <a:tr h="178410">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56269879"/>
                  </a:ext>
                </a:extLst>
              </a:tr>
              <a:tr h="178410">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fontAlgn="b"/>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2025</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2026</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200" u="none" strike="noStrike">
                          <a:effectLst/>
                          <a:latin typeface="Cambria" panose="02040503050406030204" pitchFamily="18" charset="0"/>
                          <a:ea typeface="Cambria" panose="02040503050406030204" pitchFamily="18" charset="0"/>
                        </a:rPr>
                        <a:t>2027</a:t>
                      </a:r>
                      <a:endParaRPr lang="en-IN" sz="120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7203821"/>
                  </a:ext>
                </a:extLst>
              </a:tr>
              <a:tr h="214785">
                <a:tc gridSpan="2">
                  <a:txBody>
                    <a:bodyPr/>
                    <a:lstStyle/>
                    <a:p>
                      <a:pPr algn="ctr"/>
                      <a:r>
                        <a:rPr lang="en-IN" sz="1400">
                          <a:latin typeface="Cambria" panose="02040503050406030204" pitchFamily="18" charset="0"/>
                          <a:ea typeface="Cambria" panose="02040503050406030204" pitchFamily="18" charset="0"/>
                        </a:rPr>
                        <a:t>Total Revenue in $MM</a:t>
                      </a:r>
                      <a:endParaRPr lang="en-IN" sz="2000">
                        <a:latin typeface="Cambria" panose="02040503050406030204" pitchFamily="18" charset="0"/>
                        <a:ea typeface="Cambria" panose="02040503050406030204" pitchFamily="18" charset="0"/>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a:p>
                  </a:txBody>
                  <a:tcPr marL="0" marR="0" marT="0"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effectLst/>
                          <a:latin typeface="Cambria" panose="02040503050406030204" pitchFamily="18" charset="0"/>
                          <a:ea typeface="Cambria" panose="02040503050406030204" pitchFamily="18" charset="0"/>
                        </a:rPr>
                        <a:t>77.814</a:t>
                      </a:r>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mpd="sng">
                      <a:noFill/>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effectLst/>
                          <a:latin typeface="Cambria" panose="02040503050406030204" pitchFamily="18" charset="0"/>
                          <a:ea typeface="Cambria" panose="02040503050406030204" pitchFamily="18" charset="0"/>
                        </a:rPr>
                        <a:t>92.331</a:t>
                      </a:r>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effectLst/>
                          <a:latin typeface="Cambria" panose="02040503050406030204" pitchFamily="18" charset="0"/>
                          <a:ea typeface="Cambria" panose="02040503050406030204" pitchFamily="18" charset="0"/>
                        </a:rPr>
                        <a:t>115.389</a:t>
                      </a:r>
                      <a:endParaRPr lang="en-IN" sz="1050" b="0" i="0" u="none" strike="noStrike">
                        <a:solidFill>
                          <a:srgbClr val="000000"/>
                        </a:solidFill>
                        <a:effectLst/>
                        <a:latin typeface="Cambria" panose="02040503050406030204" pitchFamily="18" charset="0"/>
                        <a:ea typeface="Cambria" panose="02040503050406030204" pitchFamily="18" charset="0"/>
                      </a:endParaRPr>
                    </a:p>
                  </a:txBody>
                  <a:tcPr marL="0" marR="0" marT="0" marB="0" anchor="b">
                    <a:lnL w="12700" cap="flat" cmpd="sng" algn="ctr">
                      <a:solidFill>
                        <a:schemeClr val="tx1"/>
                      </a:solidFill>
                      <a:prstDash val="sysDash"/>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15119368"/>
                  </a:ext>
                </a:extLst>
              </a:tr>
            </a:tbl>
          </a:graphicData>
        </a:graphic>
      </p:graphicFrame>
      <p:sp>
        <p:nvSpPr>
          <p:cNvPr id="5" name="TextBox 4">
            <a:extLst>
              <a:ext uri="{FF2B5EF4-FFF2-40B4-BE49-F238E27FC236}">
                <a16:creationId xmlns:a16="http://schemas.microsoft.com/office/drawing/2014/main" id="{A1EFD650-B6E5-1172-4C34-41403493AF35}"/>
              </a:ext>
            </a:extLst>
          </p:cNvPr>
          <p:cNvSpPr txBox="1"/>
          <p:nvPr/>
        </p:nvSpPr>
        <p:spPr>
          <a:xfrm>
            <a:off x="9594850" y="3429000"/>
            <a:ext cx="1758950" cy="646331"/>
          </a:xfrm>
          <a:prstGeom prst="rect">
            <a:avLst/>
          </a:prstGeom>
          <a:noFill/>
        </p:spPr>
        <p:txBody>
          <a:bodyPr wrap="square" rtlCol="0">
            <a:spAutoFit/>
          </a:bodyPr>
          <a:lstStyle/>
          <a:p>
            <a:r>
              <a:rPr lang="en-US">
                <a:latin typeface="Cambria" panose="02040503050406030204" pitchFamily="18" charset="0"/>
                <a:ea typeface="Cambria" panose="02040503050406030204" pitchFamily="18" charset="0"/>
              </a:rPr>
              <a:t>Camera: $300</a:t>
            </a:r>
          </a:p>
          <a:p>
            <a:r>
              <a:rPr lang="en-US">
                <a:latin typeface="Cambria" panose="02040503050406030204" pitchFamily="18" charset="0"/>
                <a:ea typeface="Cambria" panose="02040503050406030204" pitchFamily="18" charset="0"/>
              </a:rPr>
              <a:t>Bundle: $350</a:t>
            </a:r>
            <a:endParaRPr lang="en-IN">
              <a:latin typeface="Cambria" panose="02040503050406030204" pitchFamily="18" charset="0"/>
              <a:ea typeface="Cambria" panose="02040503050406030204" pitchFamily="18" charset="0"/>
            </a:endParaRPr>
          </a:p>
        </p:txBody>
      </p:sp>
      <p:cxnSp>
        <p:nvCxnSpPr>
          <p:cNvPr id="6" name="Straight Connector 5">
            <a:extLst>
              <a:ext uri="{FF2B5EF4-FFF2-40B4-BE49-F238E27FC236}">
                <a16:creationId xmlns:a16="http://schemas.microsoft.com/office/drawing/2014/main" id="{6F7038E3-C942-7242-E7FE-90D80B479285}"/>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8663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5499-659E-DE7B-CE5D-CF927486C020}"/>
              </a:ext>
            </a:extLst>
          </p:cNvPr>
          <p:cNvSpPr>
            <a:spLocks noGrp="1"/>
          </p:cNvSpPr>
          <p:nvPr>
            <p:ph type="title"/>
          </p:nvPr>
        </p:nvSpPr>
        <p:spPr/>
        <p:txBody>
          <a:bodyPr/>
          <a:lstStyle/>
          <a:p>
            <a:r>
              <a:rPr lang="en-US"/>
              <a:t>Appendix</a:t>
            </a:r>
            <a:endParaRPr lang="en-IN"/>
          </a:p>
        </p:txBody>
      </p:sp>
      <p:graphicFrame>
        <p:nvGraphicFramePr>
          <p:cNvPr id="7" name="Content Placeholder 6">
            <a:extLst>
              <a:ext uri="{FF2B5EF4-FFF2-40B4-BE49-F238E27FC236}">
                <a16:creationId xmlns:a16="http://schemas.microsoft.com/office/drawing/2014/main" id="{10752D4D-1F0C-8A28-0D1A-3961F7D8497D}"/>
              </a:ext>
            </a:extLst>
          </p:cNvPr>
          <p:cNvGraphicFramePr>
            <a:graphicFrameLocks noGrp="1"/>
          </p:cNvGraphicFramePr>
          <p:nvPr>
            <p:ph idx="1"/>
            <p:extLst>
              <p:ext uri="{D42A27DB-BD31-4B8C-83A1-F6EECF244321}">
                <p14:modId xmlns:p14="http://schemas.microsoft.com/office/powerpoint/2010/main" val="905626759"/>
              </p:ext>
            </p:extLst>
          </p:nvPr>
        </p:nvGraphicFramePr>
        <p:xfrm>
          <a:off x="838200" y="2082228"/>
          <a:ext cx="10515600" cy="4093650"/>
        </p:xfrm>
        <a:graphic>
          <a:graphicData uri="http://schemas.openxmlformats.org/drawingml/2006/table">
            <a:tbl>
              <a:tblPr>
                <a:tableStyleId>{5940675A-B579-460E-94D1-54222C63F5DA}</a:tableStyleId>
              </a:tblPr>
              <a:tblGrid>
                <a:gridCol w="992594">
                  <a:extLst>
                    <a:ext uri="{9D8B030D-6E8A-4147-A177-3AD203B41FA5}">
                      <a16:colId xmlns:a16="http://schemas.microsoft.com/office/drawing/2014/main" val="4157326357"/>
                    </a:ext>
                  </a:extLst>
                </a:gridCol>
                <a:gridCol w="845179">
                  <a:extLst>
                    <a:ext uri="{9D8B030D-6E8A-4147-A177-3AD203B41FA5}">
                      <a16:colId xmlns:a16="http://schemas.microsoft.com/office/drawing/2014/main" val="830967226"/>
                    </a:ext>
                  </a:extLst>
                </a:gridCol>
                <a:gridCol w="1149837">
                  <a:extLst>
                    <a:ext uri="{9D8B030D-6E8A-4147-A177-3AD203B41FA5}">
                      <a16:colId xmlns:a16="http://schemas.microsoft.com/office/drawing/2014/main" val="2075490731"/>
                    </a:ext>
                  </a:extLst>
                </a:gridCol>
                <a:gridCol w="1159664">
                  <a:extLst>
                    <a:ext uri="{9D8B030D-6E8A-4147-A177-3AD203B41FA5}">
                      <a16:colId xmlns:a16="http://schemas.microsoft.com/office/drawing/2014/main" val="713996919"/>
                    </a:ext>
                  </a:extLst>
                </a:gridCol>
                <a:gridCol w="776385">
                  <a:extLst>
                    <a:ext uri="{9D8B030D-6E8A-4147-A177-3AD203B41FA5}">
                      <a16:colId xmlns:a16="http://schemas.microsoft.com/office/drawing/2014/main" val="692997515"/>
                    </a:ext>
                  </a:extLst>
                </a:gridCol>
                <a:gridCol w="992594">
                  <a:extLst>
                    <a:ext uri="{9D8B030D-6E8A-4147-A177-3AD203B41FA5}">
                      <a16:colId xmlns:a16="http://schemas.microsoft.com/office/drawing/2014/main" val="324768931"/>
                    </a:ext>
                  </a:extLst>
                </a:gridCol>
                <a:gridCol w="678109">
                  <a:extLst>
                    <a:ext uri="{9D8B030D-6E8A-4147-A177-3AD203B41FA5}">
                      <a16:colId xmlns:a16="http://schemas.microsoft.com/office/drawing/2014/main" val="3811200586"/>
                    </a:ext>
                  </a:extLst>
                </a:gridCol>
                <a:gridCol w="904145">
                  <a:extLst>
                    <a:ext uri="{9D8B030D-6E8A-4147-A177-3AD203B41FA5}">
                      <a16:colId xmlns:a16="http://schemas.microsoft.com/office/drawing/2014/main" val="1997677143"/>
                    </a:ext>
                  </a:extLst>
                </a:gridCol>
                <a:gridCol w="402934">
                  <a:extLst>
                    <a:ext uri="{9D8B030D-6E8A-4147-A177-3AD203B41FA5}">
                      <a16:colId xmlns:a16="http://schemas.microsoft.com/office/drawing/2014/main" val="1405891309"/>
                    </a:ext>
                  </a:extLst>
                </a:gridCol>
                <a:gridCol w="648626">
                  <a:extLst>
                    <a:ext uri="{9D8B030D-6E8A-4147-A177-3AD203B41FA5}">
                      <a16:colId xmlns:a16="http://schemas.microsoft.com/office/drawing/2014/main" val="3579358122"/>
                    </a:ext>
                  </a:extLst>
                </a:gridCol>
                <a:gridCol w="235864">
                  <a:extLst>
                    <a:ext uri="{9D8B030D-6E8A-4147-A177-3AD203B41FA5}">
                      <a16:colId xmlns:a16="http://schemas.microsoft.com/office/drawing/2014/main" val="1066658258"/>
                    </a:ext>
                  </a:extLst>
                </a:gridCol>
                <a:gridCol w="255519">
                  <a:extLst>
                    <a:ext uri="{9D8B030D-6E8A-4147-A177-3AD203B41FA5}">
                      <a16:colId xmlns:a16="http://schemas.microsoft.com/office/drawing/2014/main" val="4013692177"/>
                    </a:ext>
                  </a:extLst>
                </a:gridCol>
                <a:gridCol w="884490">
                  <a:extLst>
                    <a:ext uri="{9D8B030D-6E8A-4147-A177-3AD203B41FA5}">
                      <a16:colId xmlns:a16="http://schemas.microsoft.com/office/drawing/2014/main" val="3197820405"/>
                    </a:ext>
                  </a:extLst>
                </a:gridCol>
                <a:gridCol w="589660">
                  <a:extLst>
                    <a:ext uri="{9D8B030D-6E8A-4147-A177-3AD203B41FA5}">
                      <a16:colId xmlns:a16="http://schemas.microsoft.com/office/drawing/2014/main" val="2002949337"/>
                    </a:ext>
                  </a:extLst>
                </a:gridCol>
              </a:tblGrid>
              <a:tr h="255519">
                <a:tc gridSpan="14">
                  <a:txBody>
                    <a:bodyPr/>
                    <a:lstStyle/>
                    <a:p>
                      <a:pPr algn="ctr" fontAlgn="ctr"/>
                      <a:r>
                        <a:rPr lang="en-US" sz="1400" b="1" i="0" u="none" strike="noStrike">
                          <a:solidFill>
                            <a:srgbClr val="000000"/>
                          </a:solidFill>
                          <a:effectLst/>
                          <a:latin typeface="Aptos Narrow" panose="020B0004020202020204" pitchFamily="34" charset="0"/>
                        </a:rPr>
                        <a:t>Fewer and Fewer improvements YoY</a:t>
                      </a: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tc hMerge="1">
                  <a:txBody>
                    <a:bodyPr/>
                    <a:lstStyle/>
                    <a:p>
                      <a:pPr algn="ctr" fontAlgn="ctr"/>
                      <a:endParaRPr lang="en-IN" sz="900" b="1"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1975384936"/>
                  </a:ext>
                </a:extLst>
              </a:tr>
              <a:tr h="255519">
                <a:tc>
                  <a:txBody>
                    <a:bodyPr/>
                    <a:lstStyle/>
                    <a:p>
                      <a:pPr algn="ctr" fontAlgn="ctr"/>
                      <a:r>
                        <a:rPr lang="en-IN" sz="900" u="none" strike="noStrike">
                          <a:effectLst/>
                        </a:rPr>
                        <a:t>GoPro Camera Model</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Video Specs</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Megapixels / Burst Mode</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Waterproofing</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Wifi &amp; Bluetooth</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Battery</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Touch Display</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Video Stabilisation</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Protune</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Voice Control</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GPS</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Mics</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HDMI Port</a:t>
                      </a:r>
                      <a:endParaRPr lang="en-IN" sz="900" b="1"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Touch Zoom</a:t>
                      </a:r>
                      <a:endParaRPr lang="en-IN" sz="900" b="1"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4140164115"/>
                  </a:ext>
                </a:extLst>
              </a:tr>
              <a:tr h="255519">
                <a:tc>
                  <a:txBody>
                    <a:bodyPr/>
                    <a:lstStyle/>
                    <a:p>
                      <a:pPr algn="ctr" fontAlgn="ctr"/>
                      <a:r>
                        <a:rPr lang="en-IN" sz="900" u="none" strike="noStrike">
                          <a:effectLst/>
                        </a:rPr>
                        <a:t>Hero 12 Black</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5.3K 60</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27.13 MP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33 feet 10 m Hydrophobic</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1720 </a:t>
                      </a:r>
                      <a:r>
                        <a:rPr lang="en-IN" sz="900" u="none" strike="noStrike" err="1">
                          <a:effectLst/>
                        </a:rPr>
                        <a:t>mAh</a:t>
                      </a:r>
                      <a:r>
                        <a:rPr lang="en-IN" sz="900" u="none" strike="noStrike">
                          <a:effectLst/>
                        </a:rPr>
                        <a:t> Removable</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Hyper Smooth 6.0</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Replaced by USB-C</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2553679807"/>
                  </a:ext>
                </a:extLst>
              </a:tr>
              <a:tr h="255519">
                <a:tc>
                  <a:txBody>
                    <a:bodyPr/>
                    <a:lstStyle/>
                    <a:p>
                      <a:pPr algn="ctr" fontAlgn="ctr"/>
                      <a:r>
                        <a:rPr lang="en-IN" sz="900" u="none" strike="noStrike">
                          <a:effectLst/>
                        </a:rPr>
                        <a:t>Hero 11 Black</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5.3K 60</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27.13 MP 30 fps</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33 feet 10 m Hydrophobic</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1720 mAh Removable</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Hyper Smooth 5.0</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Replaced by USB-C</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2463327456"/>
                  </a:ext>
                </a:extLst>
              </a:tr>
              <a:tr h="255519">
                <a:tc>
                  <a:txBody>
                    <a:bodyPr/>
                    <a:lstStyle/>
                    <a:p>
                      <a:pPr algn="ctr" fontAlgn="ctr"/>
                      <a:r>
                        <a:rPr lang="en-IN" sz="900" u="none" strike="noStrike">
                          <a:effectLst/>
                        </a:rPr>
                        <a:t>Hero 10 Black</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5.3K 60</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23 MP 30 fps</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33 feet 10 m Hydrophobic</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1720 mAh Removable</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Hyper Smooth 4.0</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Replaced by USB-C</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1705266452"/>
                  </a:ext>
                </a:extLst>
              </a:tr>
              <a:tr h="255519">
                <a:tc>
                  <a:txBody>
                    <a:bodyPr/>
                    <a:lstStyle/>
                    <a:p>
                      <a:pPr algn="ctr" fontAlgn="ctr"/>
                      <a:r>
                        <a:rPr lang="en-IN" sz="900" u="none" strike="noStrike">
                          <a:effectLst/>
                        </a:rPr>
                        <a:t>Hero 9 Black</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da-DK" sz="900" u="none" strike="noStrike">
                          <a:effectLst/>
                        </a:rPr>
                        <a:t>5K 30 fps 4K 60 fps</a:t>
                      </a:r>
                      <a:endParaRPr lang="da-DK"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20 MP 30 fps</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33 feet 10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1720 </a:t>
                      </a:r>
                      <a:r>
                        <a:rPr lang="en-IN" sz="900" u="none" strike="noStrike" err="1">
                          <a:effectLst/>
                        </a:rPr>
                        <a:t>mAh</a:t>
                      </a:r>
                      <a:r>
                        <a:rPr lang="en-IN" sz="900" u="none" strike="noStrike">
                          <a:effectLst/>
                        </a:rPr>
                        <a:t> Removable</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Hyper Smooth 3.0</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Replaced by USB-C</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55456605"/>
                  </a:ext>
                </a:extLst>
              </a:tr>
              <a:tr h="255519">
                <a:tc>
                  <a:txBody>
                    <a:bodyPr/>
                    <a:lstStyle/>
                    <a:p>
                      <a:pPr algn="ctr" fontAlgn="ctr"/>
                      <a:r>
                        <a:rPr lang="en-IN" sz="900" u="none" strike="noStrike">
                          <a:effectLst/>
                        </a:rPr>
                        <a:t>Hero 8 Black</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4K 60 fps</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12 MP 30 fps</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33 feet 10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1220 </a:t>
                      </a:r>
                      <a:r>
                        <a:rPr lang="en-IN" sz="900" u="none" strike="noStrike" err="1">
                          <a:effectLst/>
                        </a:rPr>
                        <a:t>mAh</a:t>
                      </a:r>
                      <a:r>
                        <a:rPr lang="en-IN" sz="900" u="none" strike="noStrike">
                          <a:effectLst/>
                        </a:rPr>
                        <a:t> Removable</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Hyper Smooth 2.0</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Replaced by USB-C</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4162499489"/>
                  </a:ext>
                </a:extLst>
              </a:tr>
              <a:tr h="255519">
                <a:tc>
                  <a:txBody>
                    <a:bodyPr/>
                    <a:lstStyle/>
                    <a:p>
                      <a:pPr algn="ctr" fontAlgn="ctr"/>
                      <a:r>
                        <a:rPr lang="en-IN" sz="900" u="none" strike="noStrike">
                          <a:effectLst/>
                        </a:rPr>
                        <a:t>Max</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5.6K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18 MP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16 feet 5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1600 mAh Removable</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Max Hyper Smooth</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6</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Comes with USB-C</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3193642582"/>
                  </a:ext>
                </a:extLst>
              </a:tr>
              <a:tr h="255519">
                <a:tc>
                  <a:txBody>
                    <a:bodyPr/>
                    <a:lstStyle/>
                    <a:p>
                      <a:pPr algn="ctr" fontAlgn="ctr"/>
                      <a:r>
                        <a:rPr lang="en-IN" sz="900" u="none" strike="noStrike">
                          <a:effectLst/>
                        </a:rPr>
                        <a:t>Hero 7 Black</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4K 60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12 MP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33 feet 10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1220 mAh Removable</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Hyper Smooth</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3552584329"/>
                  </a:ext>
                </a:extLst>
              </a:tr>
              <a:tr h="255519">
                <a:tc>
                  <a:txBody>
                    <a:bodyPr/>
                    <a:lstStyle/>
                    <a:p>
                      <a:pPr algn="ctr" fontAlgn="ctr"/>
                      <a:r>
                        <a:rPr lang="en-IN" sz="900" u="none" strike="noStrike">
                          <a:effectLst/>
                        </a:rPr>
                        <a:t>Hero 7 Silver</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4K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10 MP 15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33 feet 10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1220 mAh Built-in</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Standard</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2</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278409714"/>
                  </a:ext>
                </a:extLst>
              </a:tr>
              <a:tr h="255519">
                <a:tc>
                  <a:txBody>
                    <a:bodyPr/>
                    <a:lstStyle/>
                    <a:p>
                      <a:pPr algn="ctr" fontAlgn="ctr"/>
                      <a:r>
                        <a:rPr lang="en-IN" sz="900" u="none" strike="noStrike">
                          <a:effectLst/>
                        </a:rPr>
                        <a:t>Hero 7 White</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1440 60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10 MP 15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33 feet 10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1220 mAh Built-in</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Standard</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2</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3223822147"/>
                  </a:ext>
                </a:extLst>
              </a:tr>
              <a:tr h="255519">
                <a:tc>
                  <a:txBody>
                    <a:bodyPr/>
                    <a:lstStyle/>
                    <a:p>
                      <a:pPr algn="ctr" fontAlgn="ctr"/>
                      <a:r>
                        <a:rPr lang="en-IN" sz="900" u="none" strike="noStrike">
                          <a:effectLst/>
                        </a:rPr>
                        <a:t>Fusion</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5.2K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18 MP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16 feet 5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2620 mAh Removable</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Advanced</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4</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4098553459"/>
                  </a:ext>
                </a:extLst>
              </a:tr>
              <a:tr h="255519">
                <a:tc>
                  <a:txBody>
                    <a:bodyPr/>
                    <a:lstStyle/>
                    <a:p>
                      <a:pPr algn="ctr" fontAlgn="ctr"/>
                      <a:r>
                        <a:rPr lang="en-IN" sz="900" u="none" strike="noStrike">
                          <a:effectLst/>
                        </a:rPr>
                        <a:t>Hero 6 Black</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da-DK" sz="900" u="none" strike="noStrike">
                          <a:effectLst/>
                        </a:rPr>
                        <a:t>4K 60 fps 4K 30 fps</a:t>
                      </a:r>
                      <a:endParaRPr lang="da-DK"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12 MP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33 feet 10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1220 mAh Removable</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LCD Touch</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Advanced</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1440479855"/>
                  </a:ext>
                </a:extLst>
              </a:tr>
              <a:tr h="255519">
                <a:tc>
                  <a:txBody>
                    <a:bodyPr/>
                    <a:lstStyle/>
                    <a:p>
                      <a:pPr algn="ctr" fontAlgn="ctr"/>
                      <a:r>
                        <a:rPr lang="en-IN" sz="900" u="none" strike="noStrike">
                          <a:effectLst/>
                        </a:rPr>
                        <a:t>Hero 5 Black</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4K 30 fps</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12 MP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33 feet 10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1220 mAh Removable</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solidFill>
                      <a:schemeClr val="accent1">
                        <a:lumMod val="20000"/>
                        <a:lumOff val="80000"/>
                      </a:schemeClr>
                    </a:solidFill>
                  </a:tcP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3907447192"/>
                  </a:ext>
                </a:extLst>
              </a:tr>
              <a:tr h="255519">
                <a:tc>
                  <a:txBody>
                    <a:bodyPr/>
                    <a:lstStyle/>
                    <a:p>
                      <a:pPr algn="ctr" fontAlgn="ctr"/>
                      <a:r>
                        <a:rPr lang="en-IN" sz="900" u="none" strike="noStrike">
                          <a:effectLst/>
                        </a:rPr>
                        <a:t>Hero 5 Session</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4K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10 MP 30 fps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33 feet 10 m</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1000 mAh Built-in</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Yes</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2</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tc>
                  <a:txBody>
                    <a:bodyPr/>
                    <a:lstStyle/>
                    <a:p>
                      <a:pPr algn="ctr" fontAlgn="ctr"/>
                      <a:r>
                        <a:rPr lang="en-IN" sz="900" u="none" strike="noStrike">
                          <a:effectLst/>
                        </a:rPr>
                        <a:t>No</a:t>
                      </a:r>
                      <a:endParaRPr lang="en-IN" sz="900" b="0" i="0" u="none" strike="noStrike">
                        <a:solidFill>
                          <a:srgbClr val="000000"/>
                        </a:solidFill>
                        <a:effectLst/>
                        <a:latin typeface="Aptos Narrow" panose="020B0004020202020204" pitchFamily="34" charset="0"/>
                      </a:endParaRPr>
                    </a:p>
                  </a:txBody>
                  <a:tcPr marL="4914" marR="4914" marT="4914" marB="0" anchor="ctr"/>
                </a:tc>
                <a:extLst>
                  <a:ext uri="{0D108BD9-81ED-4DB2-BD59-A6C34878D82A}">
                    <a16:rowId xmlns:a16="http://schemas.microsoft.com/office/drawing/2014/main" val="1499453342"/>
                  </a:ext>
                </a:extLst>
              </a:tr>
            </a:tbl>
          </a:graphicData>
        </a:graphic>
      </p:graphicFrame>
      <p:cxnSp>
        <p:nvCxnSpPr>
          <p:cNvPr id="6" name="Straight Connector 5">
            <a:extLst>
              <a:ext uri="{FF2B5EF4-FFF2-40B4-BE49-F238E27FC236}">
                <a16:creationId xmlns:a16="http://schemas.microsoft.com/office/drawing/2014/main" id="{C261DE36-658B-0FF0-6890-F3FB44E17544}"/>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03853C20-45D3-25EF-B702-E5A91CD0FDC7}"/>
              </a:ext>
            </a:extLst>
          </p:cNvPr>
          <p:cNvSpPr>
            <a:spLocks noGrp="1"/>
          </p:cNvSpPr>
          <p:nvPr>
            <p:ph type="sldNum" sz="quarter" idx="12"/>
          </p:nvPr>
        </p:nvSpPr>
        <p:spPr/>
        <p:txBody>
          <a:bodyPr/>
          <a:lstStyle/>
          <a:p>
            <a:fld id="{27228860-FD8D-418C-88C6-53441B2F25DA}" type="slidenum">
              <a:rPr lang="en-IN" smtClean="0"/>
              <a:t>21</a:t>
            </a:fld>
            <a:endParaRPr lang="en-IN"/>
          </a:p>
        </p:txBody>
      </p:sp>
    </p:spTree>
    <p:extLst>
      <p:ext uri="{BB962C8B-B14F-4D97-AF65-F5344CB8AC3E}">
        <p14:creationId xmlns:p14="http://schemas.microsoft.com/office/powerpoint/2010/main" val="203141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5F0E7-8EE2-B995-BEAC-52B6034D4099}"/>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Income Statement</a:t>
            </a:r>
            <a:endParaRPr lang="en-IN">
              <a:latin typeface="Cambria" panose="02040503050406030204" pitchFamily="18" charset="0"/>
              <a:ea typeface="Cambria" panose="02040503050406030204" pitchFamily="18" charset="0"/>
            </a:endParaRPr>
          </a:p>
        </p:txBody>
      </p:sp>
      <p:graphicFrame>
        <p:nvGraphicFramePr>
          <p:cNvPr id="6" name="Content Placeholder 5">
            <a:extLst>
              <a:ext uri="{FF2B5EF4-FFF2-40B4-BE49-F238E27FC236}">
                <a16:creationId xmlns:a16="http://schemas.microsoft.com/office/drawing/2014/main" id="{C3A00DDC-1346-67FB-FE92-2050B4170147}"/>
              </a:ext>
            </a:extLst>
          </p:cNvPr>
          <p:cNvGraphicFramePr>
            <a:graphicFrameLocks noGrp="1"/>
          </p:cNvGraphicFramePr>
          <p:nvPr>
            <p:ph idx="1"/>
            <p:extLst>
              <p:ext uri="{D42A27DB-BD31-4B8C-83A1-F6EECF244321}">
                <p14:modId xmlns:p14="http://schemas.microsoft.com/office/powerpoint/2010/main" val="1893886133"/>
              </p:ext>
            </p:extLst>
          </p:nvPr>
        </p:nvGraphicFramePr>
        <p:xfrm>
          <a:off x="838200" y="1690688"/>
          <a:ext cx="10448709" cy="4430913"/>
        </p:xfrm>
        <a:graphic>
          <a:graphicData uri="http://schemas.openxmlformats.org/drawingml/2006/table">
            <a:tbl>
              <a:tblPr>
                <a:tableStyleId>{5940675A-B579-460E-94D1-54222C63F5DA}</a:tableStyleId>
              </a:tblPr>
              <a:tblGrid>
                <a:gridCol w="2368885">
                  <a:extLst>
                    <a:ext uri="{9D8B030D-6E8A-4147-A177-3AD203B41FA5}">
                      <a16:colId xmlns:a16="http://schemas.microsoft.com/office/drawing/2014/main" val="3500322573"/>
                    </a:ext>
                  </a:extLst>
                </a:gridCol>
                <a:gridCol w="742678">
                  <a:extLst>
                    <a:ext uri="{9D8B030D-6E8A-4147-A177-3AD203B41FA5}">
                      <a16:colId xmlns:a16="http://schemas.microsoft.com/office/drawing/2014/main" val="3688959409"/>
                    </a:ext>
                  </a:extLst>
                </a:gridCol>
                <a:gridCol w="678654">
                  <a:extLst>
                    <a:ext uri="{9D8B030D-6E8A-4147-A177-3AD203B41FA5}">
                      <a16:colId xmlns:a16="http://schemas.microsoft.com/office/drawing/2014/main" val="2733170442"/>
                    </a:ext>
                  </a:extLst>
                </a:gridCol>
                <a:gridCol w="742678">
                  <a:extLst>
                    <a:ext uri="{9D8B030D-6E8A-4147-A177-3AD203B41FA5}">
                      <a16:colId xmlns:a16="http://schemas.microsoft.com/office/drawing/2014/main" val="2796836615"/>
                    </a:ext>
                  </a:extLst>
                </a:gridCol>
                <a:gridCol w="742678">
                  <a:extLst>
                    <a:ext uri="{9D8B030D-6E8A-4147-A177-3AD203B41FA5}">
                      <a16:colId xmlns:a16="http://schemas.microsoft.com/office/drawing/2014/main" val="57730042"/>
                    </a:ext>
                  </a:extLst>
                </a:gridCol>
                <a:gridCol w="742678">
                  <a:extLst>
                    <a:ext uri="{9D8B030D-6E8A-4147-A177-3AD203B41FA5}">
                      <a16:colId xmlns:a16="http://schemas.microsoft.com/office/drawing/2014/main" val="169388019"/>
                    </a:ext>
                  </a:extLst>
                </a:gridCol>
                <a:gridCol w="742678">
                  <a:extLst>
                    <a:ext uri="{9D8B030D-6E8A-4147-A177-3AD203B41FA5}">
                      <a16:colId xmlns:a16="http://schemas.microsoft.com/office/drawing/2014/main" val="3794740144"/>
                    </a:ext>
                  </a:extLst>
                </a:gridCol>
                <a:gridCol w="742678">
                  <a:extLst>
                    <a:ext uri="{9D8B030D-6E8A-4147-A177-3AD203B41FA5}">
                      <a16:colId xmlns:a16="http://schemas.microsoft.com/office/drawing/2014/main" val="2092907322"/>
                    </a:ext>
                  </a:extLst>
                </a:gridCol>
                <a:gridCol w="742678">
                  <a:extLst>
                    <a:ext uri="{9D8B030D-6E8A-4147-A177-3AD203B41FA5}">
                      <a16:colId xmlns:a16="http://schemas.microsoft.com/office/drawing/2014/main" val="3338301698"/>
                    </a:ext>
                  </a:extLst>
                </a:gridCol>
                <a:gridCol w="742678">
                  <a:extLst>
                    <a:ext uri="{9D8B030D-6E8A-4147-A177-3AD203B41FA5}">
                      <a16:colId xmlns:a16="http://schemas.microsoft.com/office/drawing/2014/main" val="4082687807"/>
                    </a:ext>
                  </a:extLst>
                </a:gridCol>
                <a:gridCol w="717068">
                  <a:extLst>
                    <a:ext uri="{9D8B030D-6E8A-4147-A177-3AD203B41FA5}">
                      <a16:colId xmlns:a16="http://schemas.microsoft.com/office/drawing/2014/main" val="2391989010"/>
                    </a:ext>
                  </a:extLst>
                </a:gridCol>
                <a:gridCol w="742678">
                  <a:extLst>
                    <a:ext uri="{9D8B030D-6E8A-4147-A177-3AD203B41FA5}">
                      <a16:colId xmlns:a16="http://schemas.microsoft.com/office/drawing/2014/main" val="196129366"/>
                    </a:ext>
                  </a:extLst>
                </a:gridCol>
              </a:tblGrid>
              <a:tr h="176084">
                <a:tc>
                  <a:txBody>
                    <a:bodyPr/>
                    <a:lstStyle/>
                    <a:p>
                      <a:pPr algn="ctr" fontAlgn="ctr"/>
                      <a:endParaRPr lang="en-IN" sz="1050" b="1" i="0" u="none" strike="noStrike">
                        <a:solidFill>
                          <a:schemeClr val="tx1"/>
                        </a:solidFill>
                        <a:effectLst/>
                        <a:latin typeface="+mj-lt"/>
                      </a:endParaRP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b="1" u="none" strike="noStrike">
                          <a:solidFill>
                            <a:schemeClr val="bg1"/>
                          </a:solidFill>
                          <a:effectLst/>
                          <a:latin typeface="+mj-lt"/>
                        </a:rPr>
                        <a:t>Dec-21</a:t>
                      </a:r>
                      <a:endParaRPr lang="en-IN" sz="1050" b="1" i="0" u="none" strike="noStrike">
                        <a:solidFill>
                          <a:schemeClr val="bg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AEEF"/>
                    </a:solidFill>
                  </a:tcPr>
                </a:tc>
                <a:tc>
                  <a:txBody>
                    <a:bodyPr/>
                    <a:lstStyle/>
                    <a:p>
                      <a:pPr algn="ctr" fontAlgn="ctr"/>
                      <a:r>
                        <a:rPr lang="en-IN" sz="1050" b="1" u="none" strike="noStrike" kern="1200">
                          <a:solidFill>
                            <a:schemeClr val="bg1"/>
                          </a:solidFill>
                          <a:effectLst/>
                          <a:latin typeface="+mj-lt"/>
                          <a:ea typeface="+mn-ea"/>
                          <a:cs typeface="+mn-cs"/>
                        </a:rPr>
                        <a:t>Dec-22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AEEF"/>
                    </a:solidFill>
                  </a:tcPr>
                </a:tc>
                <a:tc>
                  <a:txBody>
                    <a:bodyPr/>
                    <a:lstStyle/>
                    <a:p>
                      <a:pPr marL="0" algn="ctr" defTabSz="914400" rtl="0" eaLnBrk="1" fontAlgn="ctr" latinLnBrk="0" hangingPunct="1"/>
                      <a:r>
                        <a:rPr lang="en-IN" sz="1050" b="1" u="none" strike="noStrike" kern="1200">
                          <a:solidFill>
                            <a:schemeClr val="bg1"/>
                          </a:solidFill>
                          <a:effectLst/>
                          <a:latin typeface="+mj-lt"/>
                          <a:ea typeface="+mn-ea"/>
                          <a:cs typeface="+mn-cs"/>
                        </a:rPr>
                        <a:t>Dec-23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AEEF"/>
                    </a:solidFill>
                  </a:tcPr>
                </a:tc>
                <a:tc>
                  <a:txBody>
                    <a:bodyPr/>
                    <a:lstStyle/>
                    <a:p>
                      <a:pPr marL="0" algn="ctr" defTabSz="914400" rtl="0" eaLnBrk="1" fontAlgn="ctr" latinLnBrk="0" hangingPunct="1"/>
                      <a:r>
                        <a:rPr lang="en-IN" sz="1050" b="1" u="none" strike="noStrike" kern="1200">
                          <a:solidFill>
                            <a:schemeClr val="bg1"/>
                          </a:solidFill>
                          <a:effectLst/>
                          <a:latin typeface="+mj-lt"/>
                          <a:ea typeface="+mn-ea"/>
                          <a:cs typeface="+mn-cs"/>
                        </a:rPr>
                        <a:t>Q1 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AEEF"/>
                    </a:solidFill>
                  </a:tcPr>
                </a:tc>
                <a:tc>
                  <a:txBody>
                    <a:bodyPr/>
                    <a:lstStyle/>
                    <a:p>
                      <a:pPr marL="0" algn="ctr" defTabSz="914400" rtl="0" eaLnBrk="1" fontAlgn="ctr" latinLnBrk="0" hangingPunct="1"/>
                      <a:r>
                        <a:rPr lang="en-IN" sz="1050" b="1" u="none" strike="noStrike" kern="1200">
                          <a:solidFill>
                            <a:schemeClr val="bg1"/>
                          </a:solidFill>
                          <a:effectLst/>
                          <a:latin typeface="+mj-lt"/>
                          <a:ea typeface="+mn-ea"/>
                          <a:cs typeface="+mn-cs"/>
                        </a:rPr>
                        <a:t>Q2 2024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AEEF"/>
                    </a:solidFill>
                  </a:tcPr>
                </a:tc>
                <a:tc>
                  <a:txBody>
                    <a:bodyPr/>
                    <a:lstStyle/>
                    <a:p>
                      <a:pPr algn="ctr" fontAlgn="ctr"/>
                      <a:r>
                        <a:rPr lang="en-IN" sz="1050" b="1" u="none" strike="noStrike">
                          <a:solidFill>
                            <a:schemeClr val="tx1"/>
                          </a:solidFill>
                          <a:effectLst/>
                          <a:latin typeface="+mj-lt"/>
                        </a:rPr>
                        <a:t>Q3 2024E</a:t>
                      </a:r>
                      <a:endParaRPr lang="en-IN" sz="1050" b="1" i="1"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050" b="1" u="none" strike="noStrike">
                          <a:solidFill>
                            <a:schemeClr val="tx1"/>
                          </a:solidFill>
                          <a:effectLst/>
                          <a:latin typeface="+mj-lt"/>
                        </a:rPr>
                        <a:t>Q4 2024E</a:t>
                      </a:r>
                      <a:endParaRPr lang="en-IN" sz="1050" b="1" i="1"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050" b="1" u="none" strike="noStrike">
                          <a:solidFill>
                            <a:schemeClr val="tx1"/>
                          </a:solidFill>
                          <a:effectLst/>
                          <a:latin typeface="+mj-lt"/>
                        </a:rPr>
                        <a:t>Dec-2024E</a:t>
                      </a:r>
                      <a:endParaRPr lang="en-IN" sz="1050" b="1" i="1"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050" b="1" u="none" strike="noStrike">
                          <a:solidFill>
                            <a:schemeClr val="tx1"/>
                          </a:solidFill>
                          <a:effectLst/>
                          <a:latin typeface="+mj-lt"/>
                        </a:rPr>
                        <a:t>Dec-2025E</a:t>
                      </a:r>
                      <a:endParaRPr lang="en-IN" sz="1050" b="1" i="1"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050" b="1" u="none" strike="noStrike">
                          <a:solidFill>
                            <a:schemeClr val="tx1"/>
                          </a:solidFill>
                          <a:effectLst/>
                          <a:latin typeface="+mj-lt"/>
                        </a:rPr>
                        <a:t>Dec-2026E</a:t>
                      </a:r>
                      <a:endParaRPr lang="en-IN" sz="1050" b="1" i="1"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IN" sz="1050" b="1" u="none" strike="noStrike">
                          <a:solidFill>
                            <a:schemeClr val="tx1"/>
                          </a:solidFill>
                          <a:effectLst/>
                          <a:latin typeface="+mj-lt"/>
                        </a:rPr>
                        <a:t>Dec-2027E</a:t>
                      </a:r>
                      <a:endParaRPr lang="en-IN" sz="1050" b="1" i="1"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1133094"/>
                  </a:ext>
                </a:extLst>
              </a:tr>
              <a:tr h="176084">
                <a:tc>
                  <a:txBody>
                    <a:bodyPr/>
                    <a:lstStyle/>
                    <a:p>
                      <a:pPr algn="ctr" fontAlgn="ctr"/>
                      <a:r>
                        <a:rPr lang="en-US" sz="1050" u="none" strike="noStrike">
                          <a:solidFill>
                            <a:schemeClr val="tx1"/>
                          </a:solidFill>
                          <a:effectLst/>
                          <a:latin typeface="+mj-lt"/>
                        </a:rPr>
                        <a:t>No. of Units Sold in MM</a:t>
                      </a:r>
                      <a:endParaRPr lang="en-US"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3.15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2.96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2.98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0.39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0.58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0.72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0.82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2.51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3</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3</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3</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17143119"/>
                  </a:ext>
                </a:extLst>
              </a:tr>
              <a:tr h="176084">
                <a:tc>
                  <a:txBody>
                    <a:bodyPr/>
                    <a:lstStyle/>
                    <a:p>
                      <a:pPr algn="ctr" fontAlgn="ctr"/>
                      <a:r>
                        <a:rPr lang="en-IN" sz="1050" u="none" strike="noStrike">
                          <a:solidFill>
                            <a:schemeClr val="tx1"/>
                          </a:solidFill>
                          <a:effectLst/>
                          <a:latin typeface="+mj-lt"/>
                        </a:rPr>
                        <a:t>Average Selling Price</a:t>
                      </a:r>
                      <a:endParaRPr lang="en-IN"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369.00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389.00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337.00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337.00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337.00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333.00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326.00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300.00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300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290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285</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6605975"/>
                  </a:ext>
                </a:extLst>
              </a:tr>
              <a:tr h="176084">
                <a:tc>
                  <a:txBody>
                    <a:bodyPr/>
                    <a:lstStyle/>
                    <a:p>
                      <a:pPr algn="ctr" fontAlgn="ctr"/>
                      <a:endParaRPr lang="en-IN"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20897160"/>
                  </a:ext>
                </a:extLst>
              </a:tr>
              <a:tr h="176084">
                <a:tc>
                  <a:txBody>
                    <a:bodyPr/>
                    <a:lstStyle/>
                    <a:p>
                      <a:pPr algn="l" fontAlgn="ctr"/>
                      <a:r>
                        <a:rPr lang="en-IN" sz="1050" u="none" strike="noStrike">
                          <a:solidFill>
                            <a:schemeClr val="tx1"/>
                          </a:solidFill>
                          <a:effectLst/>
                          <a:latin typeface="+mj-lt"/>
                        </a:rPr>
                        <a:t>Revenues</a:t>
                      </a:r>
                      <a:endParaRPr lang="en-IN" sz="1050" b="0" i="0" u="none" strike="noStrike">
                        <a:solidFill>
                          <a:schemeClr val="tx1"/>
                        </a:solidFill>
                        <a:effectLst/>
                        <a:latin typeface="+mj-lt"/>
                      </a:endParaRP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39877033"/>
                  </a:ext>
                </a:extLst>
              </a:tr>
              <a:tr h="176084">
                <a:tc>
                  <a:txBody>
                    <a:bodyPr/>
                    <a:lstStyle/>
                    <a:p>
                      <a:pPr algn="l" fontAlgn="ctr"/>
                      <a:r>
                        <a:rPr lang="en-IN" sz="1050" u="none" strike="noStrike">
                          <a:solidFill>
                            <a:schemeClr val="tx1"/>
                          </a:solidFill>
                          <a:effectLst/>
                          <a:latin typeface="+mj-lt"/>
                        </a:rPr>
                        <a:t>Revenues</a:t>
                      </a:r>
                      <a:endParaRPr lang="en-IN"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1161.08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1093.54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1005.46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155.46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186.20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239.76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267.32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848.74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900.00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870.00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855.00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06923766"/>
                  </a:ext>
                </a:extLst>
              </a:tr>
              <a:tr h="183420">
                <a:tc>
                  <a:txBody>
                    <a:bodyPr/>
                    <a:lstStyle/>
                    <a:p>
                      <a:pPr algn="l" fontAlgn="ctr"/>
                      <a:r>
                        <a:rPr lang="en-IN" sz="1050" u="none" strike="noStrike">
                          <a:solidFill>
                            <a:schemeClr val="tx1"/>
                          </a:solidFill>
                          <a:effectLst/>
                          <a:latin typeface="+mj-lt"/>
                        </a:rPr>
                        <a:t>Lease</a:t>
                      </a:r>
                      <a:endParaRPr lang="en-IN"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77.81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IN" sz="1050" u="none" strike="noStrike">
                          <a:solidFill>
                            <a:srgbClr val="065DAA"/>
                          </a:solidFill>
                          <a:effectLst/>
                          <a:latin typeface="+mj-lt"/>
                        </a:rPr>
                        <a:t>92.33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IN" sz="1050" u="none" strike="noStrike">
                          <a:solidFill>
                            <a:srgbClr val="065DAA"/>
                          </a:solidFill>
                          <a:effectLst/>
                          <a:latin typeface="+mj-lt"/>
                        </a:rPr>
                        <a:t>115.39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363483728"/>
                  </a:ext>
                </a:extLst>
              </a:tr>
              <a:tr h="168614">
                <a:tc>
                  <a:txBody>
                    <a:bodyPr/>
                    <a:lstStyle/>
                    <a:p>
                      <a:pPr algn="l" fontAlgn="b"/>
                      <a:endParaRPr lang="en-IN" sz="1050" b="0" i="0" u="none" strike="noStrike">
                        <a:solidFill>
                          <a:schemeClr val="tx1"/>
                        </a:solidFill>
                        <a:effectLst/>
                        <a:latin typeface="+mj-lt"/>
                      </a:endParaRPr>
                    </a:p>
                  </a:txBody>
                  <a:tcPr marL="0" marR="0" marT="0"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2977922"/>
                  </a:ext>
                </a:extLst>
              </a:tr>
              <a:tr h="176084">
                <a:tc>
                  <a:txBody>
                    <a:bodyPr/>
                    <a:lstStyle/>
                    <a:p>
                      <a:pPr algn="l" fontAlgn="b"/>
                      <a:r>
                        <a:rPr lang="en-IN" sz="1050" u="none" strike="noStrike">
                          <a:solidFill>
                            <a:schemeClr val="tx1"/>
                          </a:solidFill>
                          <a:effectLst/>
                          <a:latin typeface="+mj-lt"/>
                        </a:rPr>
                        <a:t>COGS</a:t>
                      </a:r>
                      <a:endParaRPr lang="en-IN" sz="1050" b="0" i="0" u="none" strike="noStrike">
                        <a:solidFill>
                          <a:schemeClr val="tx1"/>
                        </a:solidFill>
                        <a:effectLst/>
                        <a:latin typeface="+mj-lt"/>
                      </a:endParaRPr>
                    </a:p>
                  </a:txBody>
                  <a:tcPr marL="0" marR="0" marT="0"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66858960"/>
                  </a:ext>
                </a:extLst>
              </a:tr>
              <a:tr h="176084">
                <a:tc>
                  <a:txBody>
                    <a:bodyPr/>
                    <a:lstStyle/>
                    <a:p>
                      <a:pPr algn="l" fontAlgn="ctr"/>
                      <a:r>
                        <a:rPr lang="en-IN" sz="1050" u="none" strike="noStrike">
                          <a:solidFill>
                            <a:schemeClr val="tx1"/>
                          </a:solidFill>
                          <a:effectLst/>
                          <a:latin typeface="+mj-lt"/>
                        </a:rPr>
                        <a:t>COGS</a:t>
                      </a:r>
                      <a:endParaRPr lang="en-IN"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(668.78)</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(678.14)</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(675.73)</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(100.66)</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(127.48)</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(158.24)</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(183.02)</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(569.40)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(586.69)</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(577.40)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(582.23)</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3119549"/>
                  </a:ext>
                </a:extLst>
              </a:tr>
              <a:tr h="183420">
                <a:tc>
                  <a:txBody>
                    <a:bodyPr/>
                    <a:lstStyle/>
                    <a:p>
                      <a:pPr algn="l" fontAlgn="ctr"/>
                      <a:r>
                        <a:rPr lang="en-IN" sz="1050" u="none" strike="noStrike">
                          <a:solidFill>
                            <a:schemeClr val="tx1"/>
                          </a:solidFill>
                          <a:effectLst/>
                          <a:latin typeface="+mj-lt"/>
                        </a:rPr>
                        <a:t>Value-saved</a:t>
                      </a:r>
                      <a:endParaRPr lang="en-IN"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11.73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IN" sz="1050" u="none" strike="noStrike">
                          <a:solidFill>
                            <a:srgbClr val="065DAA"/>
                          </a:solidFill>
                          <a:effectLst/>
                          <a:latin typeface="+mj-lt"/>
                        </a:rPr>
                        <a:t>11.55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IN" sz="1050" u="none" strike="noStrike">
                          <a:solidFill>
                            <a:srgbClr val="065DAA"/>
                          </a:solidFill>
                          <a:effectLst/>
                          <a:latin typeface="+mj-lt"/>
                        </a:rPr>
                        <a:t>11.64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68444399"/>
                  </a:ext>
                </a:extLst>
              </a:tr>
              <a:tr h="183420">
                <a:tc>
                  <a:txBody>
                    <a:bodyPr/>
                    <a:lstStyle/>
                    <a:p>
                      <a:pPr algn="l" fontAlgn="b"/>
                      <a:r>
                        <a:rPr lang="en-IN" sz="1050" u="none" strike="noStrike">
                          <a:solidFill>
                            <a:schemeClr val="tx1"/>
                          </a:solidFill>
                          <a:effectLst/>
                          <a:latin typeface="+mj-lt"/>
                        </a:rPr>
                        <a:t>Total COGS</a:t>
                      </a:r>
                      <a:endParaRPr lang="en-IN" sz="1050" b="1" i="0" u="none" strike="noStrike">
                        <a:solidFill>
                          <a:schemeClr val="tx1"/>
                        </a:solidFill>
                        <a:effectLst/>
                        <a:latin typeface="+mj-lt"/>
                      </a:endParaRPr>
                    </a:p>
                  </a:txBody>
                  <a:tcPr marL="0" marR="0" marT="0"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(668.78)</a:t>
                      </a:r>
                      <a:endParaRPr lang="en-IN" sz="1050" b="1"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(678.14)</a:t>
                      </a:r>
                      <a:endParaRPr lang="en-IN" sz="1050" b="1"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(675.73)</a:t>
                      </a:r>
                      <a:endParaRPr lang="en-IN" sz="1050" b="1"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(100.66)</a:t>
                      </a:r>
                      <a:endParaRPr lang="en-IN" sz="1050" b="1"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(127.48)</a:t>
                      </a:r>
                      <a:endParaRPr lang="en-IN" sz="1050" b="1"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(158.24)</a:t>
                      </a:r>
                      <a:endParaRPr lang="en-IN" sz="1050" b="1"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(183.02)</a:t>
                      </a:r>
                      <a:endParaRPr lang="en-IN" sz="1050" b="1"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(569.40)</a:t>
                      </a:r>
                      <a:endParaRPr lang="en-IN" sz="1050" b="1"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(574.95)</a:t>
                      </a:r>
                      <a:endParaRPr lang="en-IN" sz="1050" b="1"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(565.85)</a:t>
                      </a:r>
                      <a:endParaRPr lang="en-IN" sz="1050" b="1"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(570.59)</a:t>
                      </a:r>
                      <a:endParaRPr lang="en-IN" sz="1050" b="1"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6725615"/>
                  </a:ext>
                </a:extLst>
              </a:tr>
              <a:tr h="176084">
                <a:tc>
                  <a:txBody>
                    <a:bodyPr/>
                    <a:lstStyle/>
                    <a:p>
                      <a:pPr algn="l" fontAlgn="ctr"/>
                      <a:r>
                        <a:rPr lang="en-IN" sz="1050" u="none" strike="noStrike">
                          <a:solidFill>
                            <a:schemeClr val="tx1"/>
                          </a:solidFill>
                          <a:effectLst/>
                          <a:latin typeface="+mj-lt"/>
                        </a:rPr>
                        <a:t>Gross Profit</a:t>
                      </a:r>
                      <a:endParaRPr lang="en-IN" sz="1050" b="1" i="0" u="none" strike="noStrike">
                        <a:solidFill>
                          <a:schemeClr val="tx1"/>
                        </a:solidFill>
                        <a:effectLst/>
                        <a:latin typeface="+mj-lt"/>
                      </a:endParaRPr>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492.31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415.40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329.73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54.80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chemeClr val="tx1"/>
                          </a:solidFill>
                          <a:effectLst/>
                          <a:latin typeface="+mj-lt"/>
                        </a:rPr>
                        <a:t>58.72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81.52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84.30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279.34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402.86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396.48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399.80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05782705"/>
                  </a:ext>
                </a:extLst>
              </a:tr>
              <a:tr h="168614">
                <a:tc>
                  <a:txBody>
                    <a:bodyPr/>
                    <a:lstStyle/>
                    <a:p>
                      <a:pPr algn="l" fontAlgn="b"/>
                      <a:endParaRPr lang="en-IN" sz="1050" b="0" i="0" u="none" strike="noStrike">
                        <a:solidFill>
                          <a:schemeClr val="tx1"/>
                        </a:solidFill>
                        <a:effectLst/>
                        <a:latin typeface="+mj-lt"/>
                      </a:endParaRPr>
                    </a:p>
                  </a:txBody>
                  <a:tcPr marL="0" marR="0" marT="0"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30112813"/>
                  </a:ext>
                </a:extLst>
              </a:tr>
              <a:tr h="176084">
                <a:tc>
                  <a:txBody>
                    <a:bodyPr/>
                    <a:lstStyle/>
                    <a:p>
                      <a:pPr algn="l" fontAlgn="b"/>
                      <a:r>
                        <a:rPr lang="en-IN" sz="1050" u="none" strike="noStrike">
                          <a:solidFill>
                            <a:schemeClr val="tx1"/>
                          </a:solidFill>
                          <a:effectLst/>
                          <a:latin typeface="+mj-lt"/>
                        </a:rPr>
                        <a:t>Operating Expenses</a:t>
                      </a:r>
                      <a:endParaRPr lang="en-IN" sz="1050" b="0" i="0" u="none" strike="noStrike">
                        <a:solidFill>
                          <a:schemeClr val="tx1"/>
                        </a:solidFill>
                        <a:effectLst/>
                        <a:latin typeface="+mj-lt"/>
                      </a:endParaRPr>
                    </a:p>
                  </a:txBody>
                  <a:tcPr marL="0" marR="0" marT="0" marB="0" anchor="b">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 </a:t>
                      </a:r>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07738724"/>
                  </a:ext>
                </a:extLst>
              </a:tr>
              <a:tr h="212769">
                <a:tc>
                  <a:txBody>
                    <a:bodyPr/>
                    <a:lstStyle/>
                    <a:p>
                      <a:pPr algn="l" fontAlgn="ctr"/>
                      <a:r>
                        <a:rPr lang="en-IN" sz="1050" u="none" strike="noStrike">
                          <a:solidFill>
                            <a:schemeClr val="tx1"/>
                          </a:solidFill>
                          <a:effectLst/>
                          <a:latin typeface="+mj-lt"/>
                        </a:rPr>
                        <a:t>Selling, General &amp; Admin</a:t>
                      </a:r>
                      <a:endParaRPr lang="en-IN"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222.40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227.99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233.35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49.84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56.29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56.00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56.00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218.13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244.45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230.96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223.19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01500757"/>
                  </a:ext>
                </a:extLst>
              </a:tr>
              <a:tr h="176084">
                <a:tc>
                  <a:txBody>
                    <a:bodyPr/>
                    <a:lstStyle/>
                    <a:p>
                      <a:pPr algn="l" fontAlgn="ctr"/>
                      <a:r>
                        <a:rPr lang="en-IN" sz="1050" u="none" strike="noStrike">
                          <a:solidFill>
                            <a:schemeClr val="tx1"/>
                          </a:solidFill>
                          <a:effectLst/>
                          <a:latin typeface="+mj-lt"/>
                        </a:rPr>
                        <a:t>Research &amp; Development</a:t>
                      </a:r>
                      <a:endParaRPr lang="en-IN"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141.49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139.89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165.69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44.61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46.93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49.48</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55.17</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196.20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166.23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153.97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145.56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8441647"/>
                  </a:ext>
                </a:extLst>
              </a:tr>
              <a:tr h="176084">
                <a:tc>
                  <a:txBody>
                    <a:bodyPr/>
                    <a:lstStyle/>
                    <a:p>
                      <a:pPr algn="l" fontAlgn="ctr"/>
                      <a:r>
                        <a:rPr lang="en-IN" sz="1050" u="none" strike="noStrike">
                          <a:solidFill>
                            <a:schemeClr val="tx1"/>
                          </a:solidFill>
                          <a:effectLst/>
                          <a:latin typeface="+mj-lt"/>
                        </a:rPr>
                        <a:t>Value-saved</a:t>
                      </a:r>
                      <a:endParaRPr lang="en-IN"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(16.62)</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IN" sz="1050" u="none" strike="noStrike">
                          <a:solidFill>
                            <a:srgbClr val="065DAA"/>
                          </a:solidFill>
                          <a:effectLst/>
                          <a:latin typeface="+mj-lt"/>
                        </a:rPr>
                        <a:t>(15.40)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n-IN" sz="1050" u="none" strike="noStrike">
                          <a:solidFill>
                            <a:srgbClr val="065DAA"/>
                          </a:solidFill>
                          <a:effectLst/>
                          <a:latin typeface="+mj-lt"/>
                        </a:rPr>
                        <a:t>(14.56)</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78926076"/>
                  </a:ext>
                </a:extLst>
              </a:tr>
              <a:tr h="176084">
                <a:tc>
                  <a:txBody>
                    <a:bodyPr/>
                    <a:lstStyle/>
                    <a:p>
                      <a:pPr algn="l" fontAlgn="ctr"/>
                      <a:r>
                        <a:rPr lang="en-IN" sz="1050" u="none" strike="noStrike">
                          <a:solidFill>
                            <a:schemeClr val="tx1"/>
                          </a:solidFill>
                          <a:effectLst/>
                          <a:latin typeface="+mj-lt"/>
                        </a:rPr>
                        <a:t>EBITDA</a:t>
                      </a:r>
                      <a:endParaRPr lang="en-IN" sz="1050" b="1" i="0" u="none" strike="noStrike">
                        <a:solidFill>
                          <a:schemeClr val="tx1"/>
                        </a:solidFill>
                        <a:effectLst/>
                        <a:latin typeface="+mj-lt"/>
                      </a:endParaRPr>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128.42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47.53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(69.30)</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(39.65)</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chemeClr val="tx1"/>
                          </a:solidFill>
                          <a:effectLst/>
                          <a:latin typeface="+mj-lt"/>
                        </a:rPr>
                        <a:t>(44.50)</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(23.96)</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(26.88)</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(134.98)</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8.80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26.95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45.61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460963"/>
                  </a:ext>
                </a:extLst>
              </a:tr>
              <a:tr h="168614">
                <a:tc>
                  <a:txBody>
                    <a:bodyPr/>
                    <a:lstStyle/>
                    <a:p>
                      <a:pPr algn="l" fontAlgn="b"/>
                      <a:endParaRPr lang="en-IN" sz="1050" b="0" i="0" u="none" strike="noStrike">
                        <a:solidFill>
                          <a:schemeClr val="tx1"/>
                        </a:solidFill>
                        <a:effectLst/>
                        <a:latin typeface="+mj-lt"/>
                      </a:endParaRPr>
                    </a:p>
                  </a:txBody>
                  <a:tcPr marL="0" marR="0" marT="0"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5903158"/>
                  </a:ext>
                </a:extLst>
              </a:tr>
              <a:tr h="176084">
                <a:tc>
                  <a:txBody>
                    <a:bodyPr/>
                    <a:lstStyle/>
                    <a:p>
                      <a:pPr algn="l" fontAlgn="ctr"/>
                      <a:r>
                        <a:rPr lang="en-IN" sz="1050" u="none" strike="noStrike">
                          <a:solidFill>
                            <a:schemeClr val="tx1"/>
                          </a:solidFill>
                          <a:effectLst/>
                          <a:latin typeface="+mj-lt"/>
                        </a:rPr>
                        <a:t>EBT</a:t>
                      </a:r>
                      <a:endParaRPr lang="en-IN" sz="1050" b="1" i="0" u="none" strike="noStrike">
                        <a:solidFill>
                          <a:schemeClr val="tx1"/>
                        </a:solidFill>
                        <a:effectLst/>
                        <a:latin typeface="+mj-lt"/>
                      </a:endParaRPr>
                    </a:p>
                  </a:txBody>
                  <a:tcPr marL="0" marR="0"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90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34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(68)</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(40)</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chemeClr val="tx1"/>
                          </a:solidFill>
                          <a:effectLst/>
                          <a:latin typeface="+mj-lt"/>
                        </a:rPr>
                        <a:t>(46)</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(26)</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(29)</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(142)</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3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22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40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45019134"/>
                  </a:ext>
                </a:extLst>
              </a:tr>
              <a:tr h="168614">
                <a:tc>
                  <a:txBody>
                    <a:bodyPr/>
                    <a:lstStyle/>
                    <a:p>
                      <a:pPr algn="l" fontAlgn="b"/>
                      <a:endParaRPr lang="en-IN" sz="1050" b="0" i="0" u="none" strike="noStrike">
                        <a:solidFill>
                          <a:schemeClr val="tx1"/>
                        </a:solidFill>
                        <a:effectLst/>
                        <a:latin typeface="+mj-lt"/>
                      </a:endParaRPr>
                    </a:p>
                  </a:txBody>
                  <a:tcPr marL="0" marR="0" marT="0"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endParaRPr lang="en-IN" sz="1050" b="0"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83813859"/>
                  </a:ext>
                </a:extLst>
              </a:tr>
              <a:tr h="176084">
                <a:tc>
                  <a:txBody>
                    <a:bodyPr/>
                    <a:lstStyle/>
                    <a:p>
                      <a:pPr algn="l" fontAlgn="ctr"/>
                      <a:r>
                        <a:rPr lang="en-US" sz="1050" u="none" strike="noStrike">
                          <a:solidFill>
                            <a:schemeClr val="tx1"/>
                          </a:solidFill>
                          <a:effectLst/>
                          <a:latin typeface="+mj-lt"/>
                        </a:rPr>
                        <a:t>Taxes</a:t>
                      </a:r>
                      <a:endParaRPr lang="en-US" sz="1050" b="0" i="0" u="none" strike="noStrike">
                        <a:solidFill>
                          <a:schemeClr val="tx1"/>
                        </a:solidFill>
                        <a:effectLst/>
                        <a:latin typeface="+mj-lt"/>
                      </a:endParaRPr>
                    </a:p>
                  </a:txBody>
                  <a:tcPr marL="69629" marR="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281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(6)</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15 </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chemeClr val="tx1"/>
                          </a:solidFill>
                          <a:effectLst/>
                          <a:latin typeface="+mj-lt"/>
                        </a:rPr>
                        <a:t>(298)</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chemeClr val="tx1"/>
                          </a:solidFill>
                          <a:effectLst/>
                          <a:latin typeface="+mj-lt"/>
                        </a:rPr>
                        <a:t>(1)</a:t>
                      </a:r>
                      <a:endParaRPr lang="en-IN" sz="1050" b="0" i="0" u="none" strike="noStrike">
                        <a:solidFill>
                          <a:schemeClr val="tx1"/>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(10)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(10)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IN" sz="1050" u="none" strike="noStrike">
                          <a:solidFill>
                            <a:srgbClr val="065DAA"/>
                          </a:solidFill>
                          <a:effectLst/>
                          <a:latin typeface="+mj-lt"/>
                        </a:rPr>
                        <a:t>(320)</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IN" sz="1050" u="none" strike="noStrike">
                          <a:solidFill>
                            <a:srgbClr val="065DAA"/>
                          </a:solidFill>
                          <a:effectLst/>
                          <a:latin typeface="+mj-lt"/>
                        </a:rPr>
                        <a:t>0 </a:t>
                      </a:r>
                      <a:endParaRPr lang="en-IN" sz="1050" b="0" i="0" u="none" strike="noStrike">
                        <a:solidFill>
                          <a:srgbClr val="065DAA"/>
                        </a:solidFill>
                        <a:effectLst/>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7543168"/>
                  </a:ext>
                </a:extLst>
              </a:tr>
              <a:tr h="176084">
                <a:tc>
                  <a:txBody>
                    <a:bodyPr/>
                    <a:lstStyle/>
                    <a:p>
                      <a:pPr algn="l" fontAlgn="ctr"/>
                      <a:r>
                        <a:rPr lang="en-US" sz="1050" u="none" strike="noStrike">
                          <a:solidFill>
                            <a:schemeClr val="tx1"/>
                          </a:solidFill>
                          <a:effectLst/>
                          <a:latin typeface="+mj-lt"/>
                        </a:rPr>
                        <a:t>Net Income from Continuing Operations</a:t>
                      </a:r>
                      <a:endParaRPr lang="en-US" sz="1050" b="1" i="0" u="none" strike="noStrike">
                        <a:solidFill>
                          <a:schemeClr val="tx1"/>
                        </a:solidFill>
                        <a:effectLst/>
                        <a:latin typeface="+mj-lt"/>
                      </a:endParaRPr>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371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29 </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(53)</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(339)</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chemeClr val="tx1"/>
                          </a:solidFill>
                          <a:effectLst/>
                          <a:latin typeface="+mj-lt"/>
                        </a:rPr>
                        <a:t>(47)</a:t>
                      </a:r>
                      <a:endParaRPr lang="en-IN" sz="1050" b="1" i="0"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(36)</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(39)</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(461)</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3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22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40 </a:t>
                      </a:r>
                      <a:endParaRPr lang="en-IN" sz="1050" b="1" i="0"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56311908"/>
                  </a:ext>
                </a:extLst>
              </a:tr>
              <a:tr h="176084">
                <a:tc>
                  <a:txBody>
                    <a:bodyPr/>
                    <a:lstStyle/>
                    <a:p>
                      <a:pPr algn="l" fontAlgn="b"/>
                      <a:r>
                        <a:rPr lang="en-IN" sz="1050" u="none" strike="noStrike">
                          <a:solidFill>
                            <a:schemeClr val="tx1"/>
                          </a:solidFill>
                          <a:effectLst/>
                          <a:latin typeface="+mj-lt"/>
                        </a:rPr>
                        <a:t>Profit Margin %</a:t>
                      </a:r>
                      <a:endParaRPr lang="en-IN" sz="1050" b="0" i="1" u="none" strike="noStrike">
                        <a:solidFill>
                          <a:schemeClr val="tx1"/>
                        </a:solidFill>
                        <a:effectLst/>
                        <a:latin typeface="+mj-lt"/>
                      </a:endParaRPr>
                    </a:p>
                  </a:txBody>
                  <a:tcPr marL="69629" marR="0" marT="0" marB="0" anchor="b">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32.0%</a:t>
                      </a:r>
                      <a:endParaRPr lang="en-IN" sz="1050" b="0" i="1"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2.6%</a:t>
                      </a:r>
                      <a:endParaRPr lang="en-IN" sz="1050" b="0" i="1"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-5.3%</a:t>
                      </a:r>
                      <a:endParaRPr lang="en-IN" sz="1050" b="0" i="1"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chemeClr val="tx1"/>
                          </a:solidFill>
                          <a:effectLst/>
                          <a:latin typeface="+mj-lt"/>
                        </a:rPr>
                        <a:t>-217.8%</a:t>
                      </a:r>
                      <a:endParaRPr lang="en-IN" sz="1050" b="0" i="1"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chemeClr val="tx1"/>
                          </a:solidFill>
                          <a:effectLst/>
                          <a:latin typeface="+mj-lt"/>
                        </a:rPr>
                        <a:t>-25.4%</a:t>
                      </a:r>
                      <a:endParaRPr lang="en-IN" sz="1050" b="0" i="1" u="none" strike="noStrike">
                        <a:solidFill>
                          <a:schemeClr val="tx1"/>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-15.0%</a:t>
                      </a:r>
                      <a:endParaRPr lang="en-IN" sz="1050" b="0" i="1"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-14.6%</a:t>
                      </a:r>
                      <a:endParaRPr lang="en-IN" sz="1050" b="0" i="1"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fontAlgn="b"/>
                      <a:r>
                        <a:rPr lang="en-IN" sz="1050" u="none" strike="noStrike">
                          <a:solidFill>
                            <a:srgbClr val="065DAA"/>
                          </a:solidFill>
                          <a:effectLst/>
                          <a:latin typeface="+mj-lt"/>
                        </a:rPr>
                        <a:t>-54.3%</a:t>
                      </a:r>
                      <a:endParaRPr lang="en-IN" sz="1050" b="0" i="1"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0.4%</a:t>
                      </a:r>
                      <a:endParaRPr lang="en-IN" sz="1050" b="0" i="1"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2.2%</a:t>
                      </a:r>
                      <a:endParaRPr lang="en-IN" sz="1050" b="0" i="1"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IN" sz="1050" u="none" strike="noStrike">
                          <a:solidFill>
                            <a:srgbClr val="065DAA"/>
                          </a:solidFill>
                          <a:effectLst/>
                          <a:latin typeface="+mj-lt"/>
                        </a:rPr>
                        <a:t>4.1%</a:t>
                      </a:r>
                      <a:endParaRPr lang="en-IN" sz="1050" b="0" i="1" u="none" strike="noStrike">
                        <a:solidFill>
                          <a:srgbClr val="065DAA"/>
                        </a:solidFill>
                        <a:effectLst/>
                        <a:latin typeface="+mj-lt"/>
                      </a:endParaRPr>
                    </a:p>
                  </a:txBody>
                  <a:tcPr marL="0" marR="0" marT="0" marB="0" anchor="b">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10227000"/>
                  </a:ext>
                </a:extLst>
              </a:tr>
            </a:tbl>
          </a:graphicData>
        </a:graphic>
      </p:graphicFrame>
      <p:sp>
        <p:nvSpPr>
          <p:cNvPr id="4" name="Slide Number Placeholder 3">
            <a:extLst>
              <a:ext uri="{FF2B5EF4-FFF2-40B4-BE49-F238E27FC236}">
                <a16:creationId xmlns:a16="http://schemas.microsoft.com/office/drawing/2014/main" id="{8BAE3089-ED13-146B-3C11-835DC38D69A2}"/>
              </a:ext>
            </a:extLst>
          </p:cNvPr>
          <p:cNvSpPr>
            <a:spLocks noGrp="1"/>
          </p:cNvSpPr>
          <p:nvPr>
            <p:ph type="sldNum" sz="quarter" idx="12"/>
          </p:nvPr>
        </p:nvSpPr>
        <p:spPr/>
        <p:txBody>
          <a:bodyPr/>
          <a:lstStyle/>
          <a:p>
            <a:fld id="{27228860-FD8D-418C-88C6-53441B2F25DA}" type="slidenum">
              <a:rPr lang="en-IN" smtClean="0"/>
              <a:t>22</a:t>
            </a:fld>
            <a:endParaRPr lang="en-IN"/>
          </a:p>
        </p:txBody>
      </p:sp>
      <p:cxnSp>
        <p:nvCxnSpPr>
          <p:cNvPr id="3" name="Straight Connector 2">
            <a:extLst>
              <a:ext uri="{FF2B5EF4-FFF2-40B4-BE49-F238E27FC236}">
                <a16:creationId xmlns:a16="http://schemas.microsoft.com/office/drawing/2014/main" id="{44A9163A-B254-AF9C-0539-264F56D7F736}"/>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1764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5499-659E-DE7B-CE5D-CF927486C020}"/>
              </a:ext>
            </a:extLst>
          </p:cNvPr>
          <p:cNvSpPr>
            <a:spLocks noGrp="1"/>
          </p:cNvSpPr>
          <p:nvPr>
            <p:ph type="title"/>
          </p:nvPr>
        </p:nvSpPr>
        <p:spPr/>
        <p:txBody>
          <a:bodyPr/>
          <a:lstStyle/>
          <a:p>
            <a:r>
              <a:rPr lang="en-US"/>
              <a:t>Appendix</a:t>
            </a:r>
            <a:endParaRPr lang="en-IN"/>
          </a:p>
        </p:txBody>
      </p:sp>
      <p:sp>
        <p:nvSpPr>
          <p:cNvPr id="3" name="Slide Number Placeholder 2">
            <a:extLst>
              <a:ext uri="{FF2B5EF4-FFF2-40B4-BE49-F238E27FC236}">
                <a16:creationId xmlns:a16="http://schemas.microsoft.com/office/drawing/2014/main" id="{60C1A2E9-E32A-DABB-150C-A1E3C64D36FF}"/>
              </a:ext>
            </a:extLst>
          </p:cNvPr>
          <p:cNvSpPr>
            <a:spLocks noGrp="1"/>
          </p:cNvSpPr>
          <p:nvPr>
            <p:ph type="sldNum" sz="quarter" idx="12"/>
          </p:nvPr>
        </p:nvSpPr>
        <p:spPr/>
        <p:txBody>
          <a:bodyPr/>
          <a:lstStyle/>
          <a:p>
            <a:fld id="{27228860-FD8D-418C-88C6-53441B2F25DA}" type="slidenum">
              <a:rPr lang="en-IN" smtClean="0"/>
              <a:t>23</a:t>
            </a:fld>
            <a:endParaRPr lang="en-IN"/>
          </a:p>
        </p:txBody>
      </p:sp>
      <p:sp>
        <p:nvSpPr>
          <p:cNvPr id="6" name="Content Placeholder 5">
            <a:extLst>
              <a:ext uri="{FF2B5EF4-FFF2-40B4-BE49-F238E27FC236}">
                <a16:creationId xmlns:a16="http://schemas.microsoft.com/office/drawing/2014/main" id="{1F6DBDD5-014D-99BB-B196-DCD1A87956C2}"/>
              </a:ext>
            </a:extLst>
          </p:cNvPr>
          <p:cNvSpPr>
            <a:spLocks noGrp="1"/>
          </p:cNvSpPr>
          <p:nvPr>
            <p:ph idx="1"/>
          </p:nvPr>
        </p:nvSpPr>
        <p:spPr/>
        <p:txBody>
          <a:bodyPr/>
          <a:lstStyle/>
          <a:p>
            <a:endParaRPr lang="en-IN"/>
          </a:p>
        </p:txBody>
      </p:sp>
      <p:pic>
        <p:nvPicPr>
          <p:cNvPr id="7" name="Content Placeholder 4">
            <a:extLst>
              <a:ext uri="{FF2B5EF4-FFF2-40B4-BE49-F238E27FC236}">
                <a16:creationId xmlns:a16="http://schemas.microsoft.com/office/drawing/2014/main" id="{F5A6A278-DEE2-BF49-9B90-23BF5AB61C58}"/>
              </a:ext>
            </a:extLst>
          </p:cNvPr>
          <p:cNvPicPr>
            <a:picLocks noChangeAspect="1"/>
          </p:cNvPicPr>
          <p:nvPr/>
        </p:nvPicPr>
        <p:blipFill>
          <a:blip r:embed="rId2"/>
          <a:stretch>
            <a:fillRect/>
          </a:stretch>
        </p:blipFill>
        <p:spPr>
          <a:xfrm>
            <a:off x="855301" y="1709067"/>
            <a:ext cx="10515600" cy="4467896"/>
          </a:xfrm>
          <a:prstGeom prst="rect">
            <a:avLst/>
          </a:prstGeom>
        </p:spPr>
      </p:pic>
      <p:cxnSp>
        <p:nvCxnSpPr>
          <p:cNvPr id="8" name="Straight Connector 7">
            <a:extLst>
              <a:ext uri="{FF2B5EF4-FFF2-40B4-BE49-F238E27FC236}">
                <a16:creationId xmlns:a16="http://schemas.microsoft.com/office/drawing/2014/main" id="{1488AC78-01D5-FC5F-4736-1EDC1D6BAB3C}"/>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98A1F3DD-1316-C439-8B70-978FFFC09EAF}"/>
              </a:ext>
            </a:extLst>
          </p:cNvPr>
          <p:cNvSpPr txBox="1"/>
          <p:nvPr/>
        </p:nvSpPr>
        <p:spPr>
          <a:xfrm>
            <a:off x="2908978" y="1366600"/>
            <a:ext cx="6324600"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Choice Overload with 6 SKUs at the same time</a:t>
            </a:r>
            <a:endParaRPr lang="en-IN">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05118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F5499-659E-DE7B-CE5D-CF927486C020}"/>
              </a:ext>
            </a:extLst>
          </p:cNvPr>
          <p:cNvSpPr>
            <a:spLocks noGrp="1"/>
          </p:cNvSpPr>
          <p:nvPr>
            <p:ph type="title"/>
          </p:nvPr>
        </p:nvSpPr>
        <p:spPr/>
        <p:txBody>
          <a:bodyPr/>
          <a:lstStyle/>
          <a:p>
            <a:r>
              <a:rPr lang="en-US"/>
              <a:t>Appendix</a:t>
            </a:r>
            <a:endParaRPr lang="en-IN"/>
          </a:p>
        </p:txBody>
      </p:sp>
      <p:cxnSp>
        <p:nvCxnSpPr>
          <p:cNvPr id="6" name="Straight Connector 5">
            <a:extLst>
              <a:ext uri="{FF2B5EF4-FFF2-40B4-BE49-F238E27FC236}">
                <a16:creationId xmlns:a16="http://schemas.microsoft.com/office/drawing/2014/main" id="{C261DE36-658B-0FF0-6890-F3FB44E17544}"/>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 name="Content Placeholder 8">
            <a:extLst>
              <a:ext uri="{FF2B5EF4-FFF2-40B4-BE49-F238E27FC236}">
                <a16:creationId xmlns:a16="http://schemas.microsoft.com/office/drawing/2014/main" id="{D9A363C5-25B8-46D1-F03D-CAAF7370C342}"/>
              </a:ext>
            </a:extLst>
          </p:cNvPr>
          <p:cNvGraphicFramePr>
            <a:graphicFrameLocks noGrp="1"/>
          </p:cNvGraphicFramePr>
          <p:nvPr>
            <p:ph idx="1"/>
            <p:extLst>
              <p:ext uri="{D42A27DB-BD31-4B8C-83A1-F6EECF244321}">
                <p14:modId xmlns:p14="http://schemas.microsoft.com/office/powerpoint/2010/main" val="3360700558"/>
              </p:ext>
            </p:extLst>
          </p:nvPr>
        </p:nvGraphicFramePr>
        <p:xfrm>
          <a:off x="788757" y="1736729"/>
          <a:ext cx="10565046" cy="4459775"/>
        </p:xfrm>
        <a:graphic>
          <a:graphicData uri="http://schemas.openxmlformats.org/drawingml/2006/table">
            <a:tbl>
              <a:tblPr>
                <a:tableStyleId>{5940675A-B579-460E-94D1-54222C63F5DA}</a:tableStyleId>
              </a:tblPr>
              <a:tblGrid>
                <a:gridCol w="1173894">
                  <a:extLst>
                    <a:ext uri="{9D8B030D-6E8A-4147-A177-3AD203B41FA5}">
                      <a16:colId xmlns:a16="http://schemas.microsoft.com/office/drawing/2014/main" val="3210025893"/>
                    </a:ext>
                  </a:extLst>
                </a:gridCol>
                <a:gridCol w="1173894">
                  <a:extLst>
                    <a:ext uri="{9D8B030D-6E8A-4147-A177-3AD203B41FA5}">
                      <a16:colId xmlns:a16="http://schemas.microsoft.com/office/drawing/2014/main" val="2806497484"/>
                    </a:ext>
                  </a:extLst>
                </a:gridCol>
                <a:gridCol w="1173894">
                  <a:extLst>
                    <a:ext uri="{9D8B030D-6E8A-4147-A177-3AD203B41FA5}">
                      <a16:colId xmlns:a16="http://schemas.microsoft.com/office/drawing/2014/main" val="2300119392"/>
                    </a:ext>
                  </a:extLst>
                </a:gridCol>
                <a:gridCol w="1173894">
                  <a:extLst>
                    <a:ext uri="{9D8B030D-6E8A-4147-A177-3AD203B41FA5}">
                      <a16:colId xmlns:a16="http://schemas.microsoft.com/office/drawing/2014/main" val="1993993155"/>
                    </a:ext>
                  </a:extLst>
                </a:gridCol>
                <a:gridCol w="1173894">
                  <a:extLst>
                    <a:ext uri="{9D8B030D-6E8A-4147-A177-3AD203B41FA5}">
                      <a16:colId xmlns:a16="http://schemas.microsoft.com/office/drawing/2014/main" val="1758762058"/>
                    </a:ext>
                  </a:extLst>
                </a:gridCol>
                <a:gridCol w="1173894">
                  <a:extLst>
                    <a:ext uri="{9D8B030D-6E8A-4147-A177-3AD203B41FA5}">
                      <a16:colId xmlns:a16="http://schemas.microsoft.com/office/drawing/2014/main" val="2548943548"/>
                    </a:ext>
                  </a:extLst>
                </a:gridCol>
                <a:gridCol w="1173894">
                  <a:extLst>
                    <a:ext uri="{9D8B030D-6E8A-4147-A177-3AD203B41FA5}">
                      <a16:colId xmlns:a16="http://schemas.microsoft.com/office/drawing/2014/main" val="2773620342"/>
                    </a:ext>
                  </a:extLst>
                </a:gridCol>
                <a:gridCol w="1173894">
                  <a:extLst>
                    <a:ext uri="{9D8B030D-6E8A-4147-A177-3AD203B41FA5}">
                      <a16:colId xmlns:a16="http://schemas.microsoft.com/office/drawing/2014/main" val="2098288361"/>
                    </a:ext>
                  </a:extLst>
                </a:gridCol>
                <a:gridCol w="1173894">
                  <a:extLst>
                    <a:ext uri="{9D8B030D-6E8A-4147-A177-3AD203B41FA5}">
                      <a16:colId xmlns:a16="http://schemas.microsoft.com/office/drawing/2014/main" val="2226761087"/>
                    </a:ext>
                  </a:extLst>
                </a:gridCol>
              </a:tblGrid>
              <a:tr h="429480">
                <a:tc>
                  <a:txBody>
                    <a:bodyPr/>
                    <a:lstStyle/>
                    <a:p>
                      <a:pPr algn="ctr" fontAlgn="ctr"/>
                      <a:r>
                        <a:rPr lang="en-IN" sz="900" u="none" strike="noStrike">
                          <a:effectLst/>
                        </a:rPr>
                        <a:t>Name</a:t>
                      </a:r>
                      <a:endParaRPr lang="en-IN" sz="900" b="1"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Position</a:t>
                      </a:r>
                      <a:endParaRPr lang="en-IN" sz="900" b="1"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Year</a:t>
                      </a:r>
                      <a:endParaRPr lang="en-IN" sz="900" b="1"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Salary</a:t>
                      </a:r>
                      <a:endParaRPr lang="en-IN" sz="900" b="1"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Stock Awards</a:t>
                      </a:r>
                      <a:endParaRPr lang="en-IN" sz="900" b="1"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Option Awards</a:t>
                      </a:r>
                      <a:endParaRPr lang="en-IN" sz="900" b="1"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Non-Equity Incentive Plan Compensation</a:t>
                      </a:r>
                      <a:endParaRPr lang="en-IN" sz="900" b="1"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All Other Compensation</a:t>
                      </a:r>
                      <a:endParaRPr lang="en-IN" sz="900" b="1"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Total</a:t>
                      </a:r>
                      <a:endParaRPr lang="en-IN" sz="900" b="1"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4037165518"/>
                  </a:ext>
                </a:extLst>
              </a:tr>
              <a:tr h="267066">
                <a:tc rowSpan="3">
                  <a:txBody>
                    <a:bodyPr/>
                    <a:lstStyle/>
                    <a:p>
                      <a:pPr algn="ctr" fontAlgn="ctr"/>
                      <a:r>
                        <a:rPr lang="en-IN" sz="900" u="none" strike="noStrike">
                          <a:effectLst/>
                        </a:rPr>
                        <a:t>Nicholas Woodman</a:t>
                      </a:r>
                      <a:endParaRPr lang="en-IN" sz="900" b="0" i="0" u="none" strike="noStrike">
                        <a:solidFill>
                          <a:srgbClr val="000000"/>
                        </a:solidFill>
                        <a:effectLst/>
                        <a:latin typeface="Aptos Narrow" panose="020B0004020202020204" pitchFamily="34" charset="0"/>
                      </a:endParaRPr>
                    </a:p>
                  </a:txBody>
                  <a:tcPr marL="2543" marR="2543" marT="2543" marB="0" anchor="ctr"/>
                </a:tc>
                <a:tc rowSpan="3">
                  <a:txBody>
                    <a:bodyPr/>
                    <a:lstStyle/>
                    <a:p>
                      <a:pPr algn="ctr" fontAlgn="ctr"/>
                      <a:r>
                        <a:rPr lang="en-IN" sz="900" u="none" strike="noStrike">
                          <a:effectLst/>
                        </a:rPr>
                        <a:t>Chief Executive Officer</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850,000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4,239,108</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440,960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586,500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535</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5,676,143</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2279342265"/>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2022</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850,000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3,615,355</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290,055</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325,605</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5,110,365</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4211256424"/>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2021</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850,000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3,121,199</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187,410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503,700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166</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3,301,942</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412419059"/>
                  </a:ext>
                </a:extLst>
              </a:tr>
              <a:tr h="267066">
                <a:tc rowSpan="3">
                  <a:txBody>
                    <a:bodyPr/>
                    <a:lstStyle/>
                    <a:p>
                      <a:pPr algn="ctr" fontAlgn="ctr"/>
                      <a:r>
                        <a:rPr lang="en-IN" sz="900" u="none" strike="noStrike">
                          <a:effectLst/>
                        </a:rPr>
                        <a:t>Brian McGee</a:t>
                      </a:r>
                      <a:endParaRPr lang="en-IN" sz="900" b="0" i="0" u="none" strike="noStrike">
                        <a:solidFill>
                          <a:srgbClr val="000000"/>
                        </a:solidFill>
                        <a:effectLst/>
                        <a:latin typeface="Aptos Narrow" panose="020B0004020202020204" pitchFamily="34" charset="0"/>
                      </a:endParaRPr>
                    </a:p>
                  </a:txBody>
                  <a:tcPr marL="2543" marR="2543" marT="2543" marB="0" anchor="ctr"/>
                </a:tc>
                <a:tc rowSpan="3">
                  <a:txBody>
                    <a:bodyPr/>
                    <a:lstStyle/>
                    <a:p>
                      <a:pPr algn="ctr" fontAlgn="ctr"/>
                      <a:r>
                        <a:rPr lang="en-US" sz="900" u="none" strike="noStrike">
                          <a:effectLst/>
                        </a:rPr>
                        <a:t>Executive Vice President, Chief Financial Officer and Chief Operating Officer</a:t>
                      </a:r>
                      <a:endParaRPr lang="en-US"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730,000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2,067,858</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220,888</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268,146</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384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2,312,571</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3506964135"/>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2022</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700,000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1,335,720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187,410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577,875</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1,354,989</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3495224117"/>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2021</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575,000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869,475</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156,183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253,058</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166</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1,854,882</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2871325880"/>
                  </a:ext>
                </a:extLst>
              </a:tr>
              <a:tr h="267066">
                <a:tc rowSpan="3">
                  <a:txBody>
                    <a:bodyPr/>
                    <a:lstStyle/>
                    <a:p>
                      <a:pPr algn="ctr" fontAlgn="ctr"/>
                      <a:r>
                        <a:rPr lang="en-IN" sz="900" u="none" strike="noStrike">
                          <a:effectLst/>
                        </a:rPr>
                        <a:t>Eve </a:t>
                      </a:r>
                      <a:r>
                        <a:rPr lang="en-IN" sz="900" u="none" strike="noStrike" err="1">
                          <a:effectLst/>
                        </a:rPr>
                        <a:t>Saltman</a:t>
                      </a:r>
                      <a:endParaRPr lang="en-IN" sz="900" b="0" i="0" u="none" strike="noStrike">
                        <a:solidFill>
                          <a:srgbClr val="000000"/>
                        </a:solidFill>
                        <a:effectLst/>
                        <a:latin typeface="Aptos Narrow" panose="020B0004020202020204" pitchFamily="34" charset="0"/>
                      </a:endParaRPr>
                    </a:p>
                  </a:txBody>
                  <a:tcPr marL="2543" marR="2543" marT="2543" marB="0" anchor="ctr"/>
                </a:tc>
                <a:tc rowSpan="3">
                  <a:txBody>
                    <a:bodyPr/>
                    <a:lstStyle/>
                    <a:p>
                      <a:pPr algn="ctr" fontAlgn="ctr"/>
                      <a:r>
                        <a:rPr lang="en-US" sz="900" u="none" strike="noStrike">
                          <a:effectLst/>
                        </a:rPr>
                        <a:t>Senior Vice President, Corporate &amp; Business Development, Chief Legal Officer, Secretary and Chief Compliance Officer</a:t>
                      </a:r>
                      <a:endParaRPr lang="en-US"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489,000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878,835</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165,362</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135,030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461</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1,668,688</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4174928010"/>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2022</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470,000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567,684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345,182</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1,382,050</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2456305710"/>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2021</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448,895</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659,979</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260,066</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166</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1,368,106</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2222823451"/>
                  </a:ext>
                </a:extLst>
              </a:tr>
              <a:tr h="267066">
                <a:tc rowSpan="3">
                  <a:txBody>
                    <a:bodyPr/>
                    <a:lstStyle/>
                    <a:p>
                      <a:pPr algn="ctr" fontAlgn="ctr"/>
                      <a:r>
                        <a:rPr lang="en-IN" sz="900" u="none" strike="noStrike">
                          <a:effectLst/>
                        </a:rPr>
                        <a:t>Dean Jahnke</a:t>
                      </a:r>
                      <a:endParaRPr lang="en-IN" sz="900" b="0" i="0" u="none" strike="noStrike">
                        <a:solidFill>
                          <a:srgbClr val="000000"/>
                        </a:solidFill>
                        <a:effectLst/>
                        <a:latin typeface="Aptos Narrow" panose="020B0004020202020204" pitchFamily="34" charset="0"/>
                      </a:endParaRPr>
                    </a:p>
                  </a:txBody>
                  <a:tcPr marL="2543" marR="2543" marT="2543" marB="0" anchor="ctr"/>
                </a:tc>
                <a:tc rowSpan="3">
                  <a:txBody>
                    <a:bodyPr/>
                    <a:lstStyle/>
                    <a:p>
                      <a:pPr algn="ctr" fontAlgn="ctr"/>
                      <a:r>
                        <a:rPr lang="en-US" sz="900" u="none" strike="noStrike">
                          <a:effectLst/>
                        </a:rPr>
                        <a:t>Senior Vice President, Global Sales &amp; Channel Marketing</a:t>
                      </a:r>
                      <a:endParaRPr lang="en-US"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449,500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878,835</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112,194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434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1,440,963</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3373463955"/>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2022</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432,000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567,684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409,019</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1,408,887</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117220996"/>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2021</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412,000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468,177</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117,793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1,366</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999,336</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1525298443"/>
                  </a:ext>
                </a:extLst>
              </a:tr>
              <a:tr h="267066">
                <a:tc rowSpan="3">
                  <a:txBody>
                    <a:bodyPr/>
                    <a:lstStyle/>
                    <a:p>
                      <a:pPr algn="ctr" fontAlgn="ctr"/>
                      <a:r>
                        <a:rPr lang="en-IN" sz="900" u="none" strike="noStrike">
                          <a:effectLst/>
                        </a:rPr>
                        <a:t>Kevin Hinge</a:t>
                      </a:r>
                      <a:endParaRPr lang="en-IN" sz="900" b="0" i="0" u="none" strike="noStrike">
                        <a:solidFill>
                          <a:srgbClr val="000000"/>
                        </a:solidFill>
                        <a:effectLst/>
                        <a:latin typeface="Aptos Narrow" panose="020B0004020202020204" pitchFamily="34" charset="0"/>
                      </a:endParaRPr>
                    </a:p>
                  </a:txBody>
                  <a:tcPr marL="2543" marR="2543" marT="2543" marB="0" anchor="ctr"/>
                </a:tc>
                <a:tc rowSpan="3">
                  <a:txBody>
                    <a:bodyPr/>
                    <a:lstStyle/>
                    <a:p>
                      <a:pPr algn="ctr" fontAlgn="ctr"/>
                      <a:r>
                        <a:rPr lang="en-US" sz="900" u="none" strike="noStrike">
                          <a:effectLst/>
                        </a:rPr>
                        <a:t>Senior Vice President, Chief Supply Chain Officer</a:t>
                      </a:r>
                      <a:endParaRPr lang="en-US"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165,577</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500,894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1,194,233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1,860,888</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1191609414"/>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2022</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410,000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1,038,077</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117,793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1,566,054</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4196450895"/>
                  </a:ext>
                </a:extLst>
              </a:tr>
              <a:tr h="267066">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vMerge="1">
                  <a:txBody>
                    <a:bodyPr/>
                    <a:lstStyle/>
                    <a:p>
                      <a:pPr algn="l"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2021</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1,000</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267,223</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1,149,079</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184</a:t>
                      </a:r>
                      <a:endParaRPr lang="en-IN" sz="900" b="0" i="0" u="none" strike="noStrike">
                        <a:solidFill>
                          <a:srgbClr val="000000"/>
                        </a:solidFill>
                        <a:effectLst/>
                        <a:latin typeface="Aptos Narrow" panose="020B0004020202020204" pitchFamily="34" charset="0"/>
                      </a:endParaRPr>
                    </a:p>
                  </a:txBody>
                  <a:tcPr marL="2543" marR="2543" marT="2543" marB="0" anchor="ctr"/>
                </a:tc>
                <a:tc>
                  <a:txBody>
                    <a:bodyPr/>
                    <a:lstStyle/>
                    <a:p>
                      <a:pPr algn="ctr" fontAlgn="ctr"/>
                      <a:r>
                        <a:rPr lang="en-IN" sz="900" u="none" strike="noStrike">
                          <a:effectLst/>
                        </a:rPr>
                        <a:t>1,417,486</a:t>
                      </a:r>
                      <a:endParaRPr lang="en-IN" sz="900" b="0" i="0" u="none" strike="noStrike">
                        <a:solidFill>
                          <a:srgbClr val="000000"/>
                        </a:solidFill>
                        <a:effectLst/>
                        <a:latin typeface="Aptos Narrow" panose="020B0004020202020204" pitchFamily="34" charset="0"/>
                      </a:endParaRPr>
                    </a:p>
                  </a:txBody>
                  <a:tcPr marL="2543" marR="2543" marT="2543" marB="0" anchor="ctr"/>
                </a:tc>
                <a:extLst>
                  <a:ext uri="{0D108BD9-81ED-4DB2-BD59-A6C34878D82A}">
                    <a16:rowId xmlns:a16="http://schemas.microsoft.com/office/drawing/2014/main" val="708825441"/>
                  </a:ext>
                </a:extLst>
              </a:tr>
            </a:tbl>
          </a:graphicData>
        </a:graphic>
      </p:graphicFrame>
      <p:sp>
        <p:nvSpPr>
          <p:cNvPr id="3" name="Slide Number Placeholder 2">
            <a:extLst>
              <a:ext uri="{FF2B5EF4-FFF2-40B4-BE49-F238E27FC236}">
                <a16:creationId xmlns:a16="http://schemas.microsoft.com/office/drawing/2014/main" id="{7AAC9DC3-1B9A-C0EE-18BC-298DCAB543A8}"/>
              </a:ext>
            </a:extLst>
          </p:cNvPr>
          <p:cNvSpPr>
            <a:spLocks noGrp="1"/>
          </p:cNvSpPr>
          <p:nvPr>
            <p:ph type="sldNum" sz="quarter" idx="12"/>
          </p:nvPr>
        </p:nvSpPr>
        <p:spPr/>
        <p:txBody>
          <a:bodyPr/>
          <a:lstStyle/>
          <a:p>
            <a:fld id="{27228860-FD8D-418C-88C6-53441B2F25DA}" type="slidenum">
              <a:rPr lang="en-IN" smtClean="0"/>
              <a:t>24</a:t>
            </a:fld>
            <a:endParaRPr lang="en-IN"/>
          </a:p>
        </p:txBody>
      </p:sp>
    </p:spTree>
    <p:extLst>
      <p:ext uri="{BB962C8B-B14F-4D97-AF65-F5344CB8AC3E}">
        <p14:creationId xmlns:p14="http://schemas.microsoft.com/office/powerpoint/2010/main" val="81114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E1AA9-F3E7-BB99-D1FA-C7F81801DBBC}"/>
              </a:ext>
            </a:extLst>
          </p:cNvPr>
          <p:cNvSpPr>
            <a:spLocks noGrp="1"/>
          </p:cNvSpPr>
          <p:nvPr>
            <p:ph type="title"/>
          </p:nvPr>
        </p:nvSpPr>
        <p:spPr/>
        <p:txBody>
          <a:bodyPr/>
          <a:lstStyle/>
          <a:p>
            <a:r>
              <a:rPr lang="en-US" dirty="0"/>
              <a:t>Quotes by Nick Woodman</a:t>
            </a:r>
            <a:endParaRPr lang="en-IN" dirty="0"/>
          </a:p>
        </p:txBody>
      </p:sp>
      <p:sp>
        <p:nvSpPr>
          <p:cNvPr id="3" name="Content Placeholder 2">
            <a:extLst>
              <a:ext uri="{FF2B5EF4-FFF2-40B4-BE49-F238E27FC236}">
                <a16:creationId xmlns:a16="http://schemas.microsoft.com/office/drawing/2014/main" id="{A0B74368-5FBB-276F-7E5A-A755A6961FD0}"/>
              </a:ext>
            </a:extLst>
          </p:cNvPr>
          <p:cNvSpPr>
            <a:spLocks noGrp="1"/>
          </p:cNvSpPr>
          <p:nvPr>
            <p:ph idx="1"/>
          </p:nvPr>
        </p:nvSpPr>
        <p:spPr/>
        <p:txBody>
          <a:bodyPr>
            <a:normAutofit fontScale="77500" lnSpcReduction="20000"/>
          </a:bodyPr>
          <a:lstStyle/>
          <a:p>
            <a:r>
              <a:rPr lang="en-IN" dirty="0"/>
              <a:t>"It's become clear that our customers are expecting either a significant upgrade every year or a significant discount in the previous year's model - and this group is larger than previously understood. This may seem obvious but we didn’t understand the repeat nature of our customer. We’ve learned that not everybody is upgrading every year and people are in different phases of their upgrade cycle.</a:t>
            </a:r>
          </a:p>
          <a:p>
            <a:r>
              <a:rPr lang="en-US" dirty="0"/>
              <a:t>"It's important that we have something to really wow our customers and compel them to update or become a new customer. We also recognize that we can't leave our older products out at their original pricing. That's what really hurt sales when we left our $299 and $399 cameras out for a second year in a row at the same prices. Perhaps, more importantly, we don't have any significant direct competition to help us.“</a:t>
            </a:r>
          </a:p>
          <a:p>
            <a:r>
              <a:rPr lang="en-US" dirty="0"/>
              <a:t>"AT&amp;T has Verizon and Ford has Chevy who will take market share from them when they make a product or pricing mistake. In GoPro's case, we have competition but we don't have a direct competitor to help us benchmark our business. We've had to learn about our market all on our own."</a:t>
            </a:r>
            <a:endParaRPr lang="en-IN" dirty="0"/>
          </a:p>
          <a:p>
            <a:endParaRPr lang="en-IN" dirty="0"/>
          </a:p>
        </p:txBody>
      </p:sp>
      <p:sp>
        <p:nvSpPr>
          <p:cNvPr id="4" name="Slide Number Placeholder 3">
            <a:extLst>
              <a:ext uri="{FF2B5EF4-FFF2-40B4-BE49-F238E27FC236}">
                <a16:creationId xmlns:a16="http://schemas.microsoft.com/office/drawing/2014/main" id="{058E41F1-495C-2A2F-8A45-A074354AE13C}"/>
              </a:ext>
            </a:extLst>
          </p:cNvPr>
          <p:cNvSpPr>
            <a:spLocks noGrp="1"/>
          </p:cNvSpPr>
          <p:nvPr>
            <p:ph type="sldNum" sz="quarter" idx="12"/>
          </p:nvPr>
        </p:nvSpPr>
        <p:spPr/>
        <p:txBody>
          <a:bodyPr/>
          <a:lstStyle/>
          <a:p>
            <a:fld id="{27228860-FD8D-418C-88C6-53441B2F25DA}" type="slidenum">
              <a:rPr lang="en-IN" smtClean="0"/>
              <a:t>25</a:t>
            </a:fld>
            <a:endParaRPr lang="en-IN"/>
          </a:p>
        </p:txBody>
      </p:sp>
      <p:cxnSp>
        <p:nvCxnSpPr>
          <p:cNvPr id="7" name="Straight Connector 6">
            <a:extLst>
              <a:ext uri="{FF2B5EF4-FFF2-40B4-BE49-F238E27FC236}">
                <a16:creationId xmlns:a16="http://schemas.microsoft.com/office/drawing/2014/main" id="{5A9D4DCF-46A3-F89F-76DD-BBAD4D0922D4}"/>
              </a:ext>
            </a:extLst>
          </p:cNvPr>
          <p:cNvCxnSpPr>
            <a:cxnSpLocks/>
          </p:cNvCxnSpPr>
          <p:nvPr/>
        </p:nvCxnSpPr>
        <p:spPr>
          <a:xfrm>
            <a:off x="788757" y="1690688"/>
            <a:ext cx="1056504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258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36468-1243-100B-A32C-58F5A4DF5631}"/>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About Fake </a:t>
            </a:r>
            <a:r>
              <a:rPr lang="en-US" err="1">
                <a:latin typeface="Cambria" panose="02040503050406030204" pitchFamily="18" charset="0"/>
                <a:ea typeface="Cambria" panose="02040503050406030204" pitchFamily="18" charset="0"/>
              </a:rPr>
              <a:t>Archegos</a:t>
            </a:r>
            <a:r>
              <a:rPr lang="en-US">
                <a:latin typeface="Cambria" panose="02040503050406030204" pitchFamily="18" charset="0"/>
                <a:ea typeface="Cambria" panose="02040503050406030204" pitchFamily="18" charset="0"/>
              </a:rPr>
              <a:t> Capital Inc.</a:t>
            </a:r>
            <a:endParaRPr lang="en-IN">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108846B4-933A-ECB7-3863-2635790528CE}"/>
              </a:ext>
            </a:extLst>
          </p:cNvPr>
          <p:cNvSpPr>
            <a:spLocks noGrp="1"/>
          </p:cNvSpPr>
          <p:nvPr>
            <p:ph idx="1"/>
          </p:nvPr>
        </p:nvSpPr>
        <p:spPr/>
        <p:txBody>
          <a:bodyPr>
            <a:normAutofit/>
          </a:bodyPr>
          <a:lstStyle/>
          <a:p>
            <a:pPr marL="0" indent="0">
              <a:buNone/>
            </a:pPr>
            <a:r>
              <a:rPr lang="en-US" sz="1600" b="1">
                <a:latin typeface="Cambria" panose="02040503050406030204" pitchFamily="18" charset="0"/>
                <a:ea typeface="Cambria" panose="02040503050406030204" pitchFamily="18" charset="0"/>
              </a:rPr>
              <a:t>Our People</a:t>
            </a:r>
          </a:p>
          <a:p>
            <a:pPr marL="0" indent="0">
              <a:buNone/>
            </a:pPr>
            <a:endParaRPr lang="en-IN" sz="140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1CD85E81-9E16-7DDF-5FEF-51A599CA1808}"/>
              </a:ext>
            </a:extLst>
          </p:cNvPr>
          <p:cNvSpPr txBox="1"/>
          <p:nvPr/>
        </p:nvSpPr>
        <p:spPr>
          <a:xfrm>
            <a:off x="838200" y="1346318"/>
            <a:ext cx="10515600" cy="430887"/>
          </a:xfrm>
          <a:prstGeom prst="rect">
            <a:avLst/>
          </a:prstGeom>
          <a:noFill/>
        </p:spPr>
        <p:txBody>
          <a:bodyPr wrap="square" rtlCol="0">
            <a:spAutoFit/>
          </a:bodyPr>
          <a:lstStyle/>
          <a:p>
            <a:r>
              <a:rPr lang="en-US" sz="1100">
                <a:solidFill>
                  <a:schemeClr val="tx1">
                    <a:lumMod val="50000"/>
                    <a:lumOff val="50000"/>
                  </a:schemeClr>
                </a:solidFill>
                <a:latin typeface="Cambria" panose="02040503050406030204" pitchFamily="18" charset="0"/>
                <a:ea typeface="Cambria" panose="02040503050406030204" pitchFamily="18" charset="0"/>
              </a:rPr>
              <a:t>Founded in 2024, Fake </a:t>
            </a:r>
            <a:r>
              <a:rPr lang="en-US" sz="1100" err="1">
                <a:solidFill>
                  <a:schemeClr val="tx1">
                    <a:lumMod val="50000"/>
                    <a:lumOff val="50000"/>
                  </a:schemeClr>
                </a:solidFill>
                <a:latin typeface="Cambria" panose="02040503050406030204" pitchFamily="18" charset="0"/>
                <a:ea typeface="Cambria" panose="02040503050406030204" pitchFamily="18" charset="0"/>
              </a:rPr>
              <a:t>Archegoes</a:t>
            </a:r>
            <a:r>
              <a:rPr lang="en-US" sz="1100">
                <a:solidFill>
                  <a:schemeClr val="tx1">
                    <a:lumMod val="50000"/>
                    <a:lumOff val="50000"/>
                  </a:schemeClr>
                </a:solidFill>
                <a:latin typeface="Cambria" panose="02040503050406030204" pitchFamily="18" charset="0"/>
                <a:ea typeface="Cambria" panose="02040503050406030204" pitchFamily="18" charset="0"/>
              </a:rPr>
              <a:t> Capital hopes to be a multi-billion dollar investment management firm that focuses on investing in high-quality companies with substantial long-term growth potential. We partner closely with management teams and boards to refine strategies, enhance operations, and unlock value creation opportunities.</a:t>
            </a:r>
            <a:endParaRPr lang="en-IN" sz="1100">
              <a:solidFill>
                <a:schemeClr val="tx1">
                  <a:lumMod val="50000"/>
                  <a:lumOff val="50000"/>
                </a:schemeClr>
              </a:solidFill>
              <a:latin typeface="Cambria" panose="02040503050406030204" pitchFamily="18" charset="0"/>
              <a:ea typeface="Cambria" panose="02040503050406030204" pitchFamily="18" charset="0"/>
            </a:endParaRPr>
          </a:p>
        </p:txBody>
      </p:sp>
      <p:pic>
        <p:nvPicPr>
          <p:cNvPr id="7" name="Picture 6" descr="A person smiling at the camera&#10;&#10;Description automatically generated">
            <a:extLst>
              <a:ext uri="{FF2B5EF4-FFF2-40B4-BE49-F238E27FC236}">
                <a16:creationId xmlns:a16="http://schemas.microsoft.com/office/drawing/2014/main" id="{F60C4F65-479F-8F2E-F49F-F7F36D4B9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680" y="2320395"/>
            <a:ext cx="783590" cy="979488"/>
          </a:xfrm>
          <a:prstGeom prst="rect">
            <a:avLst/>
          </a:prstGeom>
        </p:spPr>
      </p:pic>
      <p:sp>
        <p:nvSpPr>
          <p:cNvPr id="8" name="TextBox 7">
            <a:extLst>
              <a:ext uri="{FF2B5EF4-FFF2-40B4-BE49-F238E27FC236}">
                <a16:creationId xmlns:a16="http://schemas.microsoft.com/office/drawing/2014/main" id="{9227DEF3-58FA-313D-F5D5-D992FF26A8AF}"/>
              </a:ext>
            </a:extLst>
          </p:cNvPr>
          <p:cNvSpPr txBox="1"/>
          <p:nvPr/>
        </p:nvSpPr>
        <p:spPr>
          <a:xfrm>
            <a:off x="1936750" y="2442315"/>
            <a:ext cx="1548130" cy="646331"/>
          </a:xfrm>
          <a:prstGeom prst="rect">
            <a:avLst/>
          </a:prstGeom>
          <a:noFill/>
        </p:spPr>
        <p:txBody>
          <a:bodyPr wrap="square" rtlCol="0">
            <a:spAutoFit/>
          </a:bodyPr>
          <a:lstStyle/>
          <a:p>
            <a:r>
              <a:rPr lang="en-US">
                <a:latin typeface="Cambria" panose="02040503050406030204" pitchFamily="18" charset="0"/>
                <a:ea typeface="Cambria" panose="02040503050406030204" pitchFamily="18" charset="0"/>
              </a:rPr>
              <a:t>Karan Ravani</a:t>
            </a:r>
          </a:p>
          <a:p>
            <a:pPr algn="ctr"/>
            <a:r>
              <a:rPr lang="en-US">
                <a:latin typeface="Cambria" panose="02040503050406030204" pitchFamily="18" charset="0"/>
                <a:ea typeface="Cambria" panose="02040503050406030204" pitchFamily="18" charset="0"/>
              </a:rPr>
              <a:t>Principal</a:t>
            </a:r>
            <a:endParaRPr lang="en-IN">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D37C77D1-039A-B6F8-83D8-A76CAFAF5F2A}"/>
              </a:ext>
            </a:extLst>
          </p:cNvPr>
          <p:cNvSpPr txBox="1"/>
          <p:nvPr/>
        </p:nvSpPr>
        <p:spPr>
          <a:xfrm>
            <a:off x="1936750" y="3680038"/>
            <a:ext cx="1548130" cy="646331"/>
          </a:xfrm>
          <a:prstGeom prst="rect">
            <a:avLst/>
          </a:prstGeom>
          <a:noFill/>
        </p:spPr>
        <p:txBody>
          <a:bodyPr wrap="square" lIns="91440" tIns="45720" rIns="91440" bIns="45720" rtlCol="0" anchor="t">
            <a:spAutoFit/>
          </a:bodyPr>
          <a:lstStyle/>
          <a:p>
            <a:pPr algn="ctr"/>
            <a:r>
              <a:rPr lang="en-US">
                <a:latin typeface="Cambria"/>
                <a:ea typeface="Cambria"/>
              </a:rPr>
              <a:t>Vatsal Shah</a:t>
            </a:r>
            <a:endParaRPr lang="en-US">
              <a:latin typeface="Cambria" panose="02040503050406030204" pitchFamily="18" charset="0"/>
              <a:ea typeface="Cambria" panose="02040503050406030204" pitchFamily="18" charset="0"/>
            </a:endParaRPr>
          </a:p>
          <a:p>
            <a:pPr algn="ctr"/>
            <a:r>
              <a:rPr lang="en-US">
                <a:latin typeface="Cambria" panose="02040503050406030204" pitchFamily="18" charset="0"/>
                <a:ea typeface="Cambria" panose="02040503050406030204" pitchFamily="18" charset="0"/>
              </a:rPr>
              <a:t>Principal</a:t>
            </a:r>
            <a:endParaRPr lang="en-IN">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4D84D527-640D-8385-B2A9-BADB3FB4A394}"/>
              </a:ext>
            </a:extLst>
          </p:cNvPr>
          <p:cNvPicPr>
            <a:picLocks noChangeAspect="1"/>
          </p:cNvPicPr>
          <p:nvPr/>
        </p:nvPicPr>
        <p:blipFill>
          <a:blip r:embed="rId3"/>
          <a:stretch>
            <a:fillRect/>
          </a:stretch>
        </p:blipFill>
        <p:spPr>
          <a:xfrm>
            <a:off x="1046433" y="4910662"/>
            <a:ext cx="682083" cy="1062996"/>
          </a:xfrm>
          <a:prstGeom prst="rect">
            <a:avLst/>
          </a:prstGeom>
        </p:spPr>
      </p:pic>
      <p:sp>
        <p:nvSpPr>
          <p:cNvPr id="12" name="TextBox 11">
            <a:extLst>
              <a:ext uri="{FF2B5EF4-FFF2-40B4-BE49-F238E27FC236}">
                <a16:creationId xmlns:a16="http://schemas.microsoft.com/office/drawing/2014/main" id="{86DB63AC-462C-11DD-D550-3D89EBEF4949}"/>
              </a:ext>
            </a:extLst>
          </p:cNvPr>
          <p:cNvSpPr txBox="1"/>
          <p:nvPr/>
        </p:nvSpPr>
        <p:spPr>
          <a:xfrm>
            <a:off x="1936750" y="4917761"/>
            <a:ext cx="1548130" cy="923330"/>
          </a:xfrm>
          <a:prstGeom prst="rect">
            <a:avLst/>
          </a:prstGeom>
          <a:noFill/>
        </p:spPr>
        <p:txBody>
          <a:bodyPr wrap="square" lIns="91440" tIns="45720" rIns="91440" bIns="45720" rtlCol="0" anchor="t">
            <a:spAutoFit/>
          </a:bodyPr>
          <a:lstStyle/>
          <a:p>
            <a:r>
              <a:rPr lang="en-US">
                <a:latin typeface="Cambria"/>
                <a:ea typeface="Cambria"/>
              </a:rPr>
              <a:t>Prachi Thakar</a:t>
            </a:r>
          </a:p>
          <a:p>
            <a:pPr algn="ctr"/>
            <a:r>
              <a:rPr lang="en-US">
                <a:latin typeface="Cambria"/>
                <a:ea typeface="Cambria"/>
              </a:rPr>
              <a:t>Principal</a:t>
            </a:r>
            <a:endParaRPr lang="en-IN">
              <a:latin typeface="Cambria"/>
              <a:ea typeface="Cambria"/>
            </a:endParaRPr>
          </a:p>
        </p:txBody>
      </p:sp>
      <p:sp>
        <p:nvSpPr>
          <p:cNvPr id="13" name="TextBox 12">
            <a:extLst>
              <a:ext uri="{FF2B5EF4-FFF2-40B4-BE49-F238E27FC236}">
                <a16:creationId xmlns:a16="http://schemas.microsoft.com/office/drawing/2014/main" id="{2090A01B-5E50-34D0-24E0-CFCDE935BA25}"/>
              </a:ext>
            </a:extLst>
          </p:cNvPr>
          <p:cNvSpPr txBox="1"/>
          <p:nvPr/>
        </p:nvSpPr>
        <p:spPr>
          <a:xfrm>
            <a:off x="3916680" y="2320395"/>
            <a:ext cx="7005320" cy="954107"/>
          </a:xfrm>
          <a:prstGeom prst="rect">
            <a:avLst/>
          </a:prstGeom>
          <a:noFill/>
        </p:spPr>
        <p:txBody>
          <a:bodyPr wrap="square" rtlCol="0">
            <a:spAutoFit/>
          </a:bodyPr>
          <a:lstStyle/>
          <a:p>
            <a:pPr marL="285750" indent="-285750">
              <a:buBlip>
                <a:blip r:embed="rId4">
                  <a:extLst>
                    <a:ext uri="{96DAC541-7B7A-43D3-8B79-37D633B846F1}">
                      <asvg:svgBlip xmlns:asvg="http://schemas.microsoft.com/office/drawing/2016/SVG/main" r:embed="rId5"/>
                    </a:ext>
                  </a:extLst>
                </a:blip>
              </a:buBlip>
            </a:pPr>
            <a:r>
              <a:rPr lang="en-US" sz="1400">
                <a:latin typeface="Cambria" panose="02040503050406030204" pitchFamily="18" charset="0"/>
                <a:ea typeface="Cambria" panose="02040503050406030204" pitchFamily="18" charset="0"/>
              </a:rPr>
              <a:t>Karan D. Ravani has been part of Fake </a:t>
            </a:r>
            <a:r>
              <a:rPr lang="en-US" sz="1400" err="1">
                <a:latin typeface="Cambria" panose="02040503050406030204" pitchFamily="18" charset="0"/>
                <a:ea typeface="Cambria" panose="02040503050406030204" pitchFamily="18" charset="0"/>
              </a:rPr>
              <a:t>Archegos</a:t>
            </a:r>
            <a:r>
              <a:rPr lang="en-US" sz="1400">
                <a:latin typeface="Cambria" panose="02040503050406030204" pitchFamily="18" charset="0"/>
                <a:ea typeface="Cambria" panose="02040503050406030204" pitchFamily="18" charset="0"/>
              </a:rPr>
              <a:t> Capital since 2024, he joined the firm while studying the best course known to man, Business Turnaround, for his Master’s. He was previously part of a boutique firm which specialized in independent valuation advisory for IPOs, he is also an intern at City of Boston, doing budget for the city.</a:t>
            </a:r>
            <a:endParaRPr lang="en-IN" sz="1400">
              <a:latin typeface="Cambria" panose="02040503050406030204" pitchFamily="18" charset="0"/>
              <a:ea typeface="Cambria" panose="02040503050406030204" pitchFamily="18" charset="0"/>
            </a:endParaRPr>
          </a:p>
        </p:txBody>
      </p:sp>
      <p:cxnSp>
        <p:nvCxnSpPr>
          <p:cNvPr id="15" name="Straight Connector 14">
            <a:extLst>
              <a:ext uri="{FF2B5EF4-FFF2-40B4-BE49-F238E27FC236}">
                <a16:creationId xmlns:a16="http://schemas.microsoft.com/office/drawing/2014/main" id="{AB72D812-5C3A-5DBE-0BDF-7EAE3CB14B93}"/>
              </a:ext>
            </a:extLst>
          </p:cNvPr>
          <p:cNvCxnSpPr>
            <a:cxnSpLocks/>
          </p:cNvCxnSpPr>
          <p:nvPr/>
        </p:nvCxnSpPr>
        <p:spPr>
          <a:xfrm>
            <a:off x="838200" y="3429000"/>
            <a:ext cx="10515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EA74DE8-926A-1E62-D05E-3AFE9A3B5D3E}"/>
              </a:ext>
            </a:extLst>
          </p:cNvPr>
          <p:cNvCxnSpPr>
            <a:cxnSpLocks/>
          </p:cNvCxnSpPr>
          <p:nvPr/>
        </p:nvCxnSpPr>
        <p:spPr>
          <a:xfrm>
            <a:off x="838200" y="4699000"/>
            <a:ext cx="10515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0383A2B-D65C-5D6D-D634-7254EE57584E}"/>
              </a:ext>
            </a:extLst>
          </p:cNvPr>
          <p:cNvSpPr txBox="1"/>
          <p:nvPr/>
        </p:nvSpPr>
        <p:spPr>
          <a:xfrm>
            <a:off x="3916680" y="3590395"/>
            <a:ext cx="7005320" cy="954107"/>
          </a:xfrm>
          <a:prstGeom prst="rect">
            <a:avLst/>
          </a:prstGeom>
          <a:noFill/>
        </p:spPr>
        <p:txBody>
          <a:bodyPr wrap="square" lIns="91440" tIns="45720" rIns="91440" bIns="45720" rtlCol="0" anchor="t">
            <a:spAutoFit/>
          </a:bodyPr>
          <a:lstStyle/>
          <a:p>
            <a:pPr marL="285750" indent="-285750">
              <a:buBlip>
                <a:blip r:embed="rId4">
                  <a:extLst>
                    <a:ext uri="{96DAC541-7B7A-43D3-8B79-37D633B846F1}">
                      <asvg:svgBlip xmlns:asvg="http://schemas.microsoft.com/office/drawing/2016/SVG/main" r:embed="rId5"/>
                    </a:ext>
                  </a:extLst>
                </a:blip>
              </a:buBlip>
            </a:pPr>
            <a:r>
              <a:rPr lang="en-US" sz="1400">
                <a:latin typeface="Cambria" panose="02040503050406030204" pitchFamily="18" charset="0"/>
                <a:ea typeface="Cambria" panose="02040503050406030204" pitchFamily="18" charset="0"/>
              </a:rPr>
              <a:t>Vatsal Shah joined Fake </a:t>
            </a:r>
            <a:r>
              <a:rPr lang="en-US" sz="1400" err="1">
                <a:latin typeface="Cambria" panose="02040503050406030204" pitchFamily="18" charset="0"/>
                <a:ea typeface="Cambria" panose="02040503050406030204" pitchFamily="18" charset="0"/>
              </a:rPr>
              <a:t>Archegos</a:t>
            </a:r>
            <a:r>
              <a:rPr lang="en-US" sz="1400">
                <a:latin typeface="Cambria" panose="02040503050406030204" pitchFamily="18" charset="0"/>
                <a:ea typeface="Cambria" panose="02040503050406030204" pitchFamily="18" charset="0"/>
              </a:rPr>
              <a:t> Capital in 2024 while pursuing a Business Turnaround course for his Master’s degree. Previously, he was with Morningstar Inc., where he optimized core equity data and standardized profitability metrics to support informed investment decisions.</a:t>
            </a:r>
            <a:endParaRPr lang="en-IN" sz="1400">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246A4185-4BF0-4871-46B4-001C5C83B416}"/>
              </a:ext>
            </a:extLst>
          </p:cNvPr>
          <p:cNvSpPr txBox="1"/>
          <p:nvPr/>
        </p:nvSpPr>
        <p:spPr>
          <a:xfrm>
            <a:off x="3916680" y="4794223"/>
            <a:ext cx="7005320" cy="954107"/>
          </a:xfrm>
          <a:prstGeom prst="rect">
            <a:avLst/>
          </a:prstGeom>
          <a:noFill/>
        </p:spPr>
        <p:txBody>
          <a:bodyPr wrap="square" lIns="91440" tIns="45720" rIns="91440" bIns="45720" rtlCol="0" anchor="t">
            <a:spAutoFit/>
          </a:bodyPr>
          <a:lstStyle/>
          <a:p>
            <a:pPr marL="285750" indent="-285750">
              <a:buBlip>
                <a:blip r:embed="rId4">
                  <a:extLst>
                    <a:ext uri="{96DAC541-7B7A-43D3-8B79-37D633B846F1}">
                      <asvg:svgBlip xmlns:asvg="http://schemas.microsoft.com/office/drawing/2016/SVG/main" r:embed="rId5"/>
                    </a:ext>
                  </a:extLst>
                </a:blip>
              </a:buBlip>
            </a:pPr>
            <a:r>
              <a:rPr lang="en-US" sz="1400">
                <a:latin typeface="Cambria"/>
                <a:ea typeface="Cambria"/>
              </a:rPr>
              <a:t>Prachi Rupesh </a:t>
            </a:r>
            <a:r>
              <a:rPr lang="en-US" sz="1400" err="1">
                <a:latin typeface="Cambria"/>
                <a:ea typeface="Cambria"/>
              </a:rPr>
              <a:t>Thakar</a:t>
            </a:r>
            <a:r>
              <a:rPr lang="en-US" sz="1400">
                <a:latin typeface="Cambria"/>
                <a:ea typeface="Cambria"/>
              </a:rPr>
              <a:t> has been part of Fake </a:t>
            </a:r>
            <a:r>
              <a:rPr lang="en-US" sz="1400" err="1">
                <a:latin typeface="Cambria"/>
                <a:ea typeface="Cambria"/>
              </a:rPr>
              <a:t>Archegos</a:t>
            </a:r>
            <a:r>
              <a:rPr lang="en-US" sz="1400">
                <a:latin typeface="Cambria"/>
                <a:ea typeface="Cambria"/>
              </a:rPr>
              <a:t> Capital since 2024, she joined the firm while doing a course in Business Turnaround for her Master’s degree. she was previously part of Singularity furniture Pvt. Ltd. Where she specialized in budget and sales receivable to contribute to equity utilization decisions.</a:t>
            </a:r>
          </a:p>
        </p:txBody>
      </p:sp>
      <p:pic>
        <p:nvPicPr>
          <p:cNvPr id="6" name="Picture 5">
            <a:extLst>
              <a:ext uri="{FF2B5EF4-FFF2-40B4-BE49-F238E27FC236}">
                <a16:creationId xmlns:a16="http://schemas.microsoft.com/office/drawing/2014/main" id="{6C40CFD0-4883-E273-640C-73B1D29CA626}"/>
              </a:ext>
            </a:extLst>
          </p:cNvPr>
          <p:cNvPicPr>
            <a:picLocks noChangeAspect="1"/>
          </p:cNvPicPr>
          <p:nvPr/>
        </p:nvPicPr>
        <p:blipFill rotWithShape="1">
          <a:blip r:embed="rId6">
            <a:extLst>
              <a:ext uri="{28A0092B-C50C-407E-A947-70E740481C1C}">
                <a14:useLocalDpi xmlns:a14="http://schemas.microsoft.com/office/drawing/2010/main" val="0"/>
              </a:ext>
            </a:extLst>
          </a:blip>
          <a:srcRect l="33323" t="11554" r="45642" b="53409"/>
          <a:stretch/>
        </p:blipFill>
        <p:spPr>
          <a:xfrm>
            <a:off x="995680" y="3549120"/>
            <a:ext cx="783590" cy="979488"/>
          </a:xfrm>
          <a:prstGeom prst="rect">
            <a:avLst/>
          </a:prstGeom>
        </p:spPr>
      </p:pic>
      <p:sp>
        <p:nvSpPr>
          <p:cNvPr id="5" name="Slide Number Placeholder 4">
            <a:extLst>
              <a:ext uri="{FF2B5EF4-FFF2-40B4-BE49-F238E27FC236}">
                <a16:creationId xmlns:a16="http://schemas.microsoft.com/office/drawing/2014/main" id="{790EA526-5C30-9DD7-246A-9359024CAAAF}"/>
              </a:ext>
            </a:extLst>
          </p:cNvPr>
          <p:cNvSpPr>
            <a:spLocks noGrp="1"/>
          </p:cNvSpPr>
          <p:nvPr>
            <p:ph type="sldNum" sz="quarter" idx="12"/>
          </p:nvPr>
        </p:nvSpPr>
        <p:spPr/>
        <p:txBody>
          <a:bodyPr/>
          <a:lstStyle/>
          <a:p>
            <a:fld id="{27228860-FD8D-418C-88C6-53441B2F25DA}" type="slidenum">
              <a:rPr lang="en-IN" smtClean="0"/>
              <a:t>3</a:t>
            </a:fld>
            <a:endParaRPr lang="en-IN"/>
          </a:p>
        </p:txBody>
      </p:sp>
      <p:cxnSp>
        <p:nvCxnSpPr>
          <p:cNvPr id="18" name="Straight Connector 17">
            <a:extLst>
              <a:ext uri="{FF2B5EF4-FFF2-40B4-BE49-F238E27FC236}">
                <a16:creationId xmlns:a16="http://schemas.microsoft.com/office/drawing/2014/main" id="{DAFB196E-CC28-DE3B-E81D-FC8FB2B2A577}"/>
              </a:ext>
            </a:extLst>
          </p:cNvPr>
          <p:cNvCxnSpPr>
            <a:cxnSpLocks/>
          </p:cNvCxnSpPr>
          <p:nvPr/>
        </p:nvCxnSpPr>
        <p:spPr>
          <a:xfrm>
            <a:off x="838200" y="2146300"/>
            <a:ext cx="3078480" cy="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7C08F09-F4E0-F94E-3E86-0EAA7172968C}"/>
              </a:ext>
            </a:extLst>
          </p:cNvPr>
          <p:cNvCxnSpPr/>
          <p:nvPr/>
        </p:nvCxnSpPr>
        <p:spPr>
          <a:xfrm>
            <a:off x="838200" y="1825625"/>
            <a:ext cx="10515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7814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136-11CA-6BA2-53C6-1C77975959A1}"/>
              </a:ext>
            </a:extLst>
          </p:cNvPr>
          <p:cNvSpPr>
            <a:spLocks noGrp="1"/>
          </p:cNvSpPr>
          <p:nvPr>
            <p:ph type="title"/>
          </p:nvPr>
        </p:nvSpPr>
        <p:spPr>
          <a:xfrm>
            <a:off x="833512" y="393446"/>
            <a:ext cx="10520288" cy="981108"/>
          </a:xfrm>
        </p:spPr>
        <p:txBody>
          <a:bodyPr>
            <a:normAutofit/>
          </a:bodyPr>
          <a:lstStyle/>
          <a:p>
            <a:r>
              <a:rPr lang="en-US" sz="4000">
                <a:latin typeface="Cambria" panose="02040503050406030204" pitchFamily="18" charset="0"/>
                <a:ea typeface="Cambria" panose="02040503050406030204" pitchFamily="18" charset="0"/>
              </a:rPr>
              <a:t>Background</a:t>
            </a:r>
            <a:endParaRPr lang="en-IN" sz="400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91B8881E-C759-6FBE-AD8D-0C90291D19C7}"/>
              </a:ext>
            </a:extLst>
          </p:cNvPr>
          <p:cNvSpPr>
            <a:spLocks noGrp="1"/>
          </p:cNvSpPr>
          <p:nvPr>
            <p:ph idx="1"/>
          </p:nvPr>
        </p:nvSpPr>
        <p:spPr>
          <a:xfrm>
            <a:off x="833512" y="1825625"/>
            <a:ext cx="10520288" cy="4351338"/>
          </a:xfrm>
        </p:spPr>
        <p:txBody>
          <a:bodyPr>
            <a:normAutofit/>
          </a:bodyPr>
          <a:lstStyle/>
          <a:p>
            <a:pPr>
              <a:buBlip>
                <a:blip r:embed="rId2">
                  <a:extLst>
                    <a:ext uri="{96DAC541-7B7A-43D3-8B79-37D633B846F1}">
                      <asvg:svgBlip xmlns:asvg="http://schemas.microsoft.com/office/drawing/2016/SVG/main" r:embed="rId3"/>
                    </a:ext>
                  </a:extLst>
                </a:blip>
              </a:buBlip>
            </a:pPr>
            <a:r>
              <a:rPr lang="en-US" err="1">
                <a:latin typeface="Cambria" panose="02040503050406030204" pitchFamily="18" charset="0"/>
                <a:ea typeface="Cambria" panose="02040503050406030204" pitchFamily="18" charset="0"/>
              </a:rPr>
              <a:t>Blitzscaling</a:t>
            </a:r>
            <a:endParaRPr lang="en-US">
              <a:latin typeface="Cambria" panose="02040503050406030204" pitchFamily="18" charset="0"/>
              <a:ea typeface="Cambria" panose="02040503050406030204" pitchFamily="18" charset="0"/>
            </a:endParaRPr>
          </a:p>
          <a:p>
            <a:pPr lvl="1"/>
            <a:r>
              <a:rPr lang="en-US">
                <a:latin typeface="Cambria" panose="02040503050406030204" pitchFamily="18" charset="0"/>
                <a:ea typeface="Cambria" panose="02040503050406030204" pitchFamily="18" charset="0"/>
              </a:rPr>
              <a:t>Speed and Product is everything</a:t>
            </a:r>
          </a:p>
          <a:p>
            <a:pPr lvl="1"/>
            <a:r>
              <a:rPr lang="en-US">
                <a:latin typeface="Cambria" panose="02040503050406030204" pitchFamily="18" charset="0"/>
                <a:ea typeface="Cambria" panose="02040503050406030204" pitchFamily="18" charset="0"/>
              </a:rPr>
              <a:t>Become first mover</a:t>
            </a:r>
          </a:p>
          <a:p>
            <a:pPr lvl="1"/>
            <a:r>
              <a:rPr lang="en-US">
                <a:latin typeface="Cambria" panose="02040503050406030204" pitchFamily="18" charset="0"/>
                <a:ea typeface="Cambria" panose="02040503050406030204" pitchFamily="18" charset="0"/>
              </a:rPr>
              <a:t>Burn millions at the cost of margins</a:t>
            </a:r>
          </a:p>
          <a:p>
            <a:pPr>
              <a:buBlip>
                <a:blip r:embed="rId2">
                  <a:extLst>
                    <a:ext uri="{96DAC541-7B7A-43D3-8B79-37D633B846F1}">
                      <asvg:svgBlip xmlns:asvg="http://schemas.microsoft.com/office/drawing/2016/SVG/main" r:embed="rId3"/>
                    </a:ext>
                  </a:extLst>
                </a:blip>
              </a:buBlip>
            </a:pPr>
            <a:endParaRPr lang="en-US">
              <a:latin typeface="Cambria" panose="02040503050406030204" pitchFamily="18" charset="0"/>
              <a:ea typeface="Cambria" panose="02040503050406030204" pitchFamily="18" charset="0"/>
            </a:endParaRPr>
          </a:p>
          <a:p>
            <a:pPr>
              <a:buBlip>
                <a:blip r:embed="rId2">
                  <a:extLst>
                    <a:ext uri="{96DAC541-7B7A-43D3-8B79-37D633B846F1}">
                      <asvg:svgBlip xmlns:asvg="http://schemas.microsoft.com/office/drawing/2016/SVG/main" r:embed="rId3"/>
                    </a:ext>
                  </a:extLst>
                </a:blip>
              </a:buBlip>
            </a:pPr>
            <a:r>
              <a:rPr lang="en-US">
                <a:latin typeface="Cambria" panose="02040503050406030204" pitchFamily="18" charset="0"/>
                <a:ea typeface="Cambria" panose="02040503050406030204" pitchFamily="18" charset="0"/>
              </a:rPr>
              <a:t>Digital Camera</a:t>
            </a:r>
          </a:p>
          <a:p>
            <a:pPr lvl="1"/>
            <a:r>
              <a:rPr lang="en-IN">
                <a:latin typeface="Cambria" panose="02040503050406030204" pitchFamily="18" charset="0"/>
                <a:ea typeface="Cambria" panose="02040503050406030204" pitchFamily="18" charset="0"/>
              </a:rPr>
              <a:t>Defined by Sony, Nikon, Canon</a:t>
            </a:r>
          </a:p>
          <a:p>
            <a:pPr lvl="1"/>
            <a:r>
              <a:rPr lang="en-IN">
                <a:latin typeface="Cambria" panose="02040503050406030204" pitchFamily="18" charset="0"/>
                <a:ea typeface="Cambria" panose="02040503050406030204" pitchFamily="18" charset="0"/>
              </a:rPr>
              <a:t>Reduced to scraps due to </a:t>
            </a:r>
          </a:p>
          <a:p>
            <a:pPr marL="457200" lvl="1" indent="0">
              <a:buNone/>
            </a:pPr>
            <a:r>
              <a:rPr lang="en-IN">
                <a:latin typeface="Cambria" panose="02040503050406030204" pitchFamily="18" charset="0"/>
                <a:ea typeface="Cambria" panose="02040503050406030204" pitchFamily="18" charset="0"/>
              </a:rPr>
              <a:t>smartphones</a:t>
            </a:r>
          </a:p>
        </p:txBody>
      </p:sp>
      <p:grpSp>
        <p:nvGrpSpPr>
          <p:cNvPr id="10" name="Group 9">
            <a:extLst>
              <a:ext uri="{FF2B5EF4-FFF2-40B4-BE49-F238E27FC236}">
                <a16:creationId xmlns:a16="http://schemas.microsoft.com/office/drawing/2014/main" id="{C4942EBB-61BF-717D-BC41-75F3F1EAF0E1}"/>
              </a:ext>
            </a:extLst>
          </p:cNvPr>
          <p:cNvGrpSpPr/>
          <p:nvPr/>
        </p:nvGrpSpPr>
        <p:grpSpPr>
          <a:xfrm>
            <a:off x="6293574" y="681037"/>
            <a:ext cx="5060226" cy="5332446"/>
            <a:chOff x="6419211" y="302357"/>
            <a:chExt cx="5060226" cy="5332446"/>
          </a:xfrm>
        </p:grpSpPr>
        <p:graphicFrame>
          <p:nvGraphicFramePr>
            <p:cNvPr id="8" name="Chart 7">
              <a:extLst>
                <a:ext uri="{FF2B5EF4-FFF2-40B4-BE49-F238E27FC236}">
                  <a16:creationId xmlns:a16="http://schemas.microsoft.com/office/drawing/2014/main" id="{C87D4C30-B55A-4871-D565-165321826A22}"/>
                </a:ext>
              </a:extLst>
            </p:cNvPr>
            <p:cNvGraphicFramePr/>
            <p:nvPr>
              <p:extLst>
                <p:ext uri="{D42A27DB-BD31-4B8C-83A1-F6EECF244321}">
                  <p14:modId xmlns:p14="http://schemas.microsoft.com/office/powerpoint/2010/main" val="5816202"/>
                </p:ext>
              </p:extLst>
            </p:nvPr>
          </p:nvGraphicFramePr>
          <p:xfrm>
            <a:off x="6419211" y="302357"/>
            <a:ext cx="5060226" cy="4963114"/>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656E73BF-7F9A-39C9-8255-F714CD98F511}"/>
                </a:ext>
              </a:extLst>
            </p:cNvPr>
            <p:cNvSpPr txBox="1"/>
            <p:nvPr/>
          </p:nvSpPr>
          <p:spPr>
            <a:xfrm>
              <a:off x="8061911" y="5265471"/>
              <a:ext cx="1774825" cy="369332"/>
            </a:xfrm>
            <a:prstGeom prst="rect">
              <a:avLst/>
            </a:prstGeom>
            <a:noFill/>
          </p:spPr>
          <p:txBody>
            <a:bodyPr wrap="square" rtlCol="0">
              <a:spAutoFit/>
            </a:bodyPr>
            <a:lstStyle/>
            <a:p>
              <a:r>
                <a:rPr lang="en-US">
                  <a:solidFill>
                    <a:schemeClr val="bg1">
                      <a:lumMod val="75000"/>
                    </a:schemeClr>
                  </a:solidFill>
                  <a:latin typeface="Cambria" panose="02040503050406030204" pitchFamily="18" charset="0"/>
                  <a:ea typeface="Cambria" panose="02040503050406030204" pitchFamily="18" charset="0"/>
                </a:rPr>
                <a:t>Source: Statista</a:t>
              </a:r>
              <a:endParaRPr lang="en-IN">
                <a:solidFill>
                  <a:schemeClr val="bg1">
                    <a:lumMod val="75000"/>
                  </a:schemeClr>
                </a:solidFill>
                <a:latin typeface="Cambria" panose="02040503050406030204" pitchFamily="18" charset="0"/>
                <a:ea typeface="Cambria" panose="02040503050406030204" pitchFamily="18" charset="0"/>
              </a:endParaRPr>
            </a:p>
          </p:txBody>
        </p:sp>
      </p:grpSp>
      <p:sp>
        <p:nvSpPr>
          <p:cNvPr id="5" name="Callout: Bent Line 4">
            <a:extLst>
              <a:ext uri="{FF2B5EF4-FFF2-40B4-BE49-F238E27FC236}">
                <a16:creationId xmlns:a16="http://schemas.microsoft.com/office/drawing/2014/main" id="{D82660B8-C343-982F-6006-F19415849245}"/>
              </a:ext>
            </a:extLst>
          </p:cNvPr>
          <p:cNvSpPr/>
          <p:nvPr/>
        </p:nvSpPr>
        <p:spPr>
          <a:xfrm>
            <a:off x="9055100" y="2285092"/>
            <a:ext cx="1295400" cy="521607"/>
          </a:xfrm>
          <a:prstGeom prst="borderCallout2">
            <a:avLst>
              <a:gd name="adj1" fmla="val 18750"/>
              <a:gd name="adj2" fmla="val -8333"/>
              <a:gd name="adj3" fmla="val 18750"/>
              <a:gd name="adj4" fmla="val -16667"/>
              <a:gd name="adj5" fmla="val 313134"/>
              <a:gd name="adj6" fmla="val -128755"/>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6D53D8F-3051-F725-A598-4E427113CCFB}"/>
              </a:ext>
            </a:extLst>
          </p:cNvPr>
          <p:cNvSpPr txBox="1"/>
          <p:nvPr/>
        </p:nvSpPr>
        <p:spPr>
          <a:xfrm>
            <a:off x="9063399" y="2253507"/>
            <a:ext cx="1295400" cy="584775"/>
          </a:xfrm>
          <a:prstGeom prst="rect">
            <a:avLst/>
          </a:prstGeom>
          <a:noFill/>
        </p:spPr>
        <p:txBody>
          <a:bodyPr wrap="square" rtlCol="0">
            <a:spAutoFit/>
          </a:bodyPr>
          <a:lstStyle/>
          <a:p>
            <a:r>
              <a:rPr lang="en-US" sz="1600">
                <a:latin typeface="Cambria" panose="02040503050406030204" pitchFamily="18" charset="0"/>
                <a:ea typeface="Cambria" panose="02040503050406030204" pitchFamily="18" charset="0"/>
              </a:rPr>
              <a:t>GoPro Hero Launched</a:t>
            </a:r>
            <a:endParaRPr lang="en-IN" sz="1600">
              <a:latin typeface="Cambria" panose="02040503050406030204" pitchFamily="18" charset="0"/>
              <a:ea typeface="Cambria" panose="02040503050406030204" pitchFamily="18" charset="0"/>
            </a:endParaRPr>
          </a:p>
        </p:txBody>
      </p:sp>
      <p:sp>
        <p:nvSpPr>
          <p:cNvPr id="4" name="Slide Number Placeholder 3">
            <a:extLst>
              <a:ext uri="{FF2B5EF4-FFF2-40B4-BE49-F238E27FC236}">
                <a16:creationId xmlns:a16="http://schemas.microsoft.com/office/drawing/2014/main" id="{97BB0AAC-1643-5330-12A2-E11BD550C753}"/>
              </a:ext>
            </a:extLst>
          </p:cNvPr>
          <p:cNvSpPr>
            <a:spLocks noGrp="1"/>
          </p:cNvSpPr>
          <p:nvPr>
            <p:ph type="sldNum" sz="quarter" idx="12"/>
          </p:nvPr>
        </p:nvSpPr>
        <p:spPr/>
        <p:txBody>
          <a:bodyPr/>
          <a:lstStyle/>
          <a:p>
            <a:fld id="{27228860-FD8D-418C-88C6-53441B2F25DA}" type="slidenum">
              <a:rPr lang="en-IN" smtClean="0"/>
              <a:t>4</a:t>
            </a:fld>
            <a:endParaRPr lang="en-IN"/>
          </a:p>
        </p:txBody>
      </p:sp>
      <p:cxnSp>
        <p:nvCxnSpPr>
          <p:cNvPr id="9" name="Straight Connector 8">
            <a:extLst>
              <a:ext uri="{FF2B5EF4-FFF2-40B4-BE49-F238E27FC236}">
                <a16:creationId xmlns:a16="http://schemas.microsoft.com/office/drawing/2014/main" id="{E4F18DB9-A015-D0B2-EB64-ABE12209D147}"/>
              </a:ext>
            </a:extLst>
          </p:cNvPr>
          <p:cNvCxnSpPr/>
          <p:nvPr/>
        </p:nvCxnSpPr>
        <p:spPr>
          <a:xfrm>
            <a:off x="838200" y="1825625"/>
            <a:ext cx="10515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183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0693D2C9-4B18-D688-4962-E098FE21FD8D}"/>
              </a:ext>
            </a:extLst>
          </p:cNvPr>
          <p:cNvSpPr/>
          <p:nvPr/>
        </p:nvSpPr>
        <p:spPr>
          <a:xfrm>
            <a:off x="6298142" y="2021240"/>
            <a:ext cx="5055657" cy="144865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9" name="Rectangle 28">
            <a:extLst>
              <a:ext uri="{FF2B5EF4-FFF2-40B4-BE49-F238E27FC236}">
                <a16:creationId xmlns:a16="http://schemas.microsoft.com/office/drawing/2014/main" id="{407FD52B-18A3-9D33-019E-87F6E00BB97E}"/>
              </a:ext>
            </a:extLst>
          </p:cNvPr>
          <p:cNvSpPr/>
          <p:nvPr/>
        </p:nvSpPr>
        <p:spPr>
          <a:xfrm>
            <a:off x="838200" y="2005014"/>
            <a:ext cx="5060950" cy="10156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Cambria" panose="02040503050406030204" pitchFamily="18" charset="0"/>
              <a:ea typeface="Cambria" panose="02040503050406030204" pitchFamily="18" charset="0"/>
            </a:endParaRPr>
          </a:p>
        </p:txBody>
      </p:sp>
      <p:sp>
        <p:nvSpPr>
          <p:cNvPr id="22" name="TextBox 21">
            <a:extLst>
              <a:ext uri="{FF2B5EF4-FFF2-40B4-BE49-F238E27FC236}">
                <a16:creationId xmlns:a16="http://schemas.microsoft.com/office/drawing/2014/main" id="{06CFC0B1-95E4-8615-5FC5-AF920BD0AFC6}"/>
              </a:ext>
            </a:extLst>
          </p:cNvPr>
          <p:cNvSpPr txBox="1"/>
          <p:nvPr/>
        </p:nvSpPr>
        <p:spPr>
          <a:xfrm>
            <a:off x="832908" y="2017128"/>
            <a:ext cx="5060950" cy="1015663"/>
          </a:xfrm>
          <a:prstGeom prst="rect">
            <a:avLst/>
          </a:prstGeom>
          <a:solidFill>
            <a:schemeClr val="bg1">
              <a:lumMod val="95000"/>
            </a:schemeClr>
          </a:solidFill>
          <a:ln>
            <a:noFill/>
          </a:ln>
        </p:spPr>
        <p:txBody>
          <a:bodyPr wrap="square" rtlCol="0">
            <a:spAutoFit/>
          </a:bodyPr>
          <a:lstStyle/>
          <a:p>
            <a:pPr marL="285750" indent="-285750">
              <a:buFont typeface="Arial" panose="020B0604020202020204" pitchFamily="34" charset="0"/>
              <a:buChar char="•"/>
            </a:pPr>
            <a:r>
              <a:rPr lang="en-US" sz="1200">
                <a:latin typeface="Cambria" panose="02040503050406030204" pitchFamily="18" charset="0"/>
                <a:ea typeface="Cambria" panose="02040503050406030204" pitchFamily="18" charset="0"/>
              </a:rPr>
              <a:t>In 2023, GoPro earned $1.0 billion in revenue (down 8% YOY), sold 3 million cameras (up 6% YOY), and grew its subscriber base to over 2.5 million (up 12% YOY), generating $97 million (up 18% YOY) from subscriptions. The company repurchased $40 million in stock and $50 million in convertible notes. </a:t>
            </a:r>
            <a:endParaRPr lang="en-IN" sz="1200">
              <a:latin typeface="Cambria" panose="02040503050406030204" pitchFamily="18" charset="0"/>
              <a:ea typeface="Cambria" panose="02040503050406030204" pitchFamily="18" charset="0"/>
            </a:endParaRPr>
          </a:p>
        </p:txBody>
      </p:sp>
      <p:sp>
        <p:nvSpPr>
          <p:cNvPr id="23" name="TextBox 22">
            <a:extLst>
              <a:ext uri="{FF2B5EF4-FFF2-40B4-BE49-F238E27FC236}">
                <a16:creationId xmlns:a16="http://schemas.microsoft.com/office/drawing/2014/main" id="{402057EE-F745-B24C-5DF6-7B24F0F4FB62}"/>
              </a:ext>
            </a:extLst>
          </p:cNvPr>
          <p:cNvSpPr txBox="1"/>
          <p:nvPr/>
        </p:nvSpPr>
        <p:spPr>
          <a:xfrm>
            <a:off x="3767667" y="664911"/>
            <a:ext cx="7501466" cy="738664"/>
          </a:xfrm>
          <a:prstGeom prst="rect">
            <a:avLst/>
          </a:prstGeom>
          <a:solidFill>
            <a:schemeClr val="bg1">
              <a:lumMod val="95000"/>
            </a:schemeClr>
          </a:solidFill>
        </p:spPr>
        <p:txBody>
          <a:bodyPr wrap="square" rtlCol="0">
            <a:spAutoFit/>
          </a:bodyPr>
          <a:lstStyle/>
          <a:p>
            <a:r>
              <a:rPr lang="en-US" sz="1400">
                <a:latin typeface="Cambria" panose="02040503050406030204" pitchFamily="18" charset="0"/>
                <a:ea typeface="Cambria" panose="02040503050406030204" pitchFamily="18" charset="0"/>
              </a:rPr>
              <a:t>GoPro, once a trailblazer in action cameras and a household name, has struggled to maintain its market dominance. Despite the brand's strong recognition and the growing popularity of content creation, GoPro’s stock has significantly underperformed.</a:t>
            </a:r>
            <a:endParaRPr lang="en-IN" sz="1400">
              <a:latin typeface="Cambria" panose="02040503050406030204" pitchFamily="18" charset="0"/>
              <a:ea typeface="Cambria" panose="02040503050406030204" pitchFamily="18" charset="0"/>
            </a:endParaRPr>
          </a:p>
        </p:txBody>
      </p:sp>
      <p:grpSp>
        <p:nvGrpSpPr>
          <p:cNvPr id="37" name="Group 36">
            <a:extLst>
              <a:ext uri="{FF2B5EF4-FFF2-40B4-BE49-F238E27FC236}">
                <a16:creationId xmlns:a16="http://schemas.microsoft.com/office/drawing/2014/main" id="{2ABA506E-183F-0998-45DE-DDB395BF983A}"/>
              </a:ext>
            </a:extLst>
          </p:cNvPr>
          <p:cNvGrpSpPr/>
          <p:nvPr/>
        </p:nvGrpSpPr>
        <p:grpSpPr>
          <a:xfrm>
            <a:off x="6298142" y="1678574"/>
            <a:ext cx="5060950" cy="338554"/>
            <a:chOff x="838200" y="1678574"/>
            <a:chExt cx="5060950" cy="338554"/>
          </a:xfrm>
        </p:grpSpPr>
        <p:sp>
          <p:nvSpPr>
            <p:cNvPr id="38" name="TextBox 37">
              <a:extLst>
                <a:ext uri="{FF2B5EF4-FFF2-40B4-BE49-F238E27FC236}">
                  <a16:creationId xmlns:a16="http://schemas.microsoft.com/office/drawing/2014/main" id="{C0FA39B3-CE96-AE85-11C0-73F0DBB68C0F}"/>
                </a:ext>
              </a:extLst>
            </p:cNvPr>
            <p:cNvSpPr txBox="1"/>
            <p:nvPr/>
          </p:nvSpPr>
          <p:spPr>
            <a:xfrm>
              <a:off x="838200" y="1678574"/>
              <a:ext cx="5060950" cy="338554"/>
            </a:xfrm>
            <a:prstGeom prst="rect">
              <a:avLst/>
            </a:prstGeom>
            <a:noFill/>
          </p:spPr>
          <p:txBody>
            <a:bodyPr wrap="square" rtlCol="0">
              <a:spAutoFit/>
            </a:bodyPr>
            <a:lstStyle/>
            <a:p>
              <a:pPr algn="ctr"/>
              <a:r>
                <a:rPr lang="en-US" sz="1600">
                  <a:latin typeface="Cambria" panose="02040503050406030204" pitchFamily="18" charset="0"/>
                  <a:ea typeface="Cambria" panose="02040503050406030204" pitchFamily="18" charset="0"/>
                </a:rPr>
                <a:t>Financials</a:t>
              </a:r>
            </a:p>
          </p:txBody>
        </p:sp>
        <p:cxnSp>
          <p:nvCxnSpPr>
            <p:cNvPr id="39" name="Straight Connector 38">
              <a:extLst>
                <a:ext uri="{FF2B5EF4-FFF2-40B4-BE49-F238E27FC236}">
                  <a16:creationId xmlns:a16="http://schemas.microsoft.com/office/drawing/2014/main" id="{907448FD-7278-4804-5094-B6CBBAA93E30}"/>
                </a:ext>
              </a:extLst>
            </p:cNvPr>
            <p:cNvCxnSpPr/>
            <p:nvPr/>
          </p:nvCxnSpPr>
          <p:spPr>
            <a:xfrm>
              <a:off x="838200" y="2017128"/>
              <a:ext cx="5060950"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41" name="Straight Connector 40">
            <a:extLst>
              <a:ext uri="{FF2B5EF4-FFF2-40B4-BE49-F238E27FC236}">
                <a16:creationId xmlns:a16="http://schemas.microsoft.com/office/drawing/2014/main" id="{2DA74544-07EB-9EBD-F3B6-A38836F86A25}"/>
              </a:ext>
            </a:extLst>
          </p:cNvPr>
          <p:cNvCxnSpPr>
            <a:cxnSpLocks/>
          </p:cNvCxnSpPr>
          <p:nvPr/>
        </p:nvCxnSpPr>
        <p:spPr>
          <a:xfrm>
            <a:off x="8825970" y="2092960"/>
            <a:ext cx="0" cy="864883"/>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AF79472-E2D2-D5AA-150C-61A0A7DFE25B}"/>
              </a:ext>
            </a:extLst>
          </p:cNvPr>
          <p:cNvCxnSpPr>
            <a:cxnSpLocks/>
          </p:cNvCxnSpPr>
          <p:nvPr/>
        </p:nvCxnSpPr>
        <p:spPr>
          <a:xfrm>
            <a:off x="6298142" y="2521365"/>
            <a:ext cx="5055658"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248E71B4-8C8C-76DA-84EB-0BB398D353DB}"/>
              </a:ext>
            </a:extLst>
          </p:cNvPr>
          <p:cNvSpPr txBox="1"/>
          <p:nvPr/>
        </p:nvSpPr>
        <p:spPr>
          <a:xfrm>
            <a:off x="6973466" y="2096773"/>
            <a:ext cx="1089868" cy="338554"/>
          </a:xfrm>
          <a:prstGeom prst="rect">
            <a:avLst/>
          </a:prstGeom>
          <a:noFill/>
        </p:spPr>
        <p:txBody>
          <a:bodyPr wrap="square" rtlCol="0">
            <a:spAutoFit/>
          </a:bodyPr>
          <a:lstStyle/>
          <a:p>
            <a:pPr algn="ctr"/>
            <a:r>
              <a:rPr lang="en-US" sz="1600">
                <a:latin typeface="Cambria" panose="02040503050406030204" pitchFamily="18" charset="0"/>
                <a:ea typeface="Cambria" panose="02040503050406030204" pitchFamily="18" charset="0"/>
              </a:rPr>
              <a:t>~$183M</a:t>
            </a:r>
            <a:endParaRPr lang="en-IN" sz="1600">
              <a:latin typeface="Cambria" panose="02040503050406030204" pitchFamily="18" charset="0"/>
              <a:ea typeface="Cambria" panose="02040503050406030204" pitchFamily="18" charset="0"/>
            </a:endParaRPr>
          </a:p>
        </p:txBody>
      </p:sp>
      <p:sp>
        <p:nvSpPr>
          <p:cNvPr id="47" name="TextBox 46">
            <a:extLst>
              <a:ext uri="{FF2B5EF4-FFF2-40B4-BE49-F238E27FC236}">
                <a16:creationId xmlns:a16="http://schemas.microsoft.com/office/drawing/2014/main" id="{C617B17E-C656-4F1D-EED5-CC9BB53223EA}"/>
              </a:ext>
            </a:extLst>
          </p:cNvPr>
          <p:cNvSpPr txBox="1"/>
          <p:nvPr/>
        </p:nvSpPr>
        <p:spPr>
          <a:xfrm>
            <a:off x="7135601" y="2336896"/>
            <a:ext cx="765598" cy="215444"/>
          </a:xfrm>
          <a:prstGeom prst="rect">
            <a:avLst/>
          </a:prstGeom>
          <a:noFill/>
        </p:spPr>
        <p:txBody>
          <a:bodyPr wrap="square" rtlCol="0">
            <a:spAutoFit/>
          </a:bodyPr>
          <a:lstStyle/>
          <a:p>
            <a:pPr algn="ctr"/>
            <a:r>
              <a:rPr lang="en-US" sz="800" i="1">
                <a:latin typeface="Cambria" panose="02040503050406030204" pitchFamily="18" charset="0"/>
                <a:ea typeface="Cambria" panose="02040503050406030204" pitchFamily="18" charset="0"/>
              </a:rPr>
              <a:t>Market Cap</a:t>
            </a:r>
            <a:endParaRPr lang="en-IN" sz="800" i="1">
              <a:latin typeface="Cambria" panose="02040503050406030204" pitchFamily="18" charset="0"/>
              <a:ea typeface="Cambria" panose="02040503050406030204" pitchFamily="18" charset="0"/>
            </a:endParaRPr>
          </a:p>
        </p:txBody>
      </p:sp>
      <p:sp>
        <p:nvSpPr>
          <p:cNvPr id="48" name="TextBox 47">
            <a:extLst>
              <a:ext uri="{FF2B5EF4-FFF2-40B4-BE49-F238E27FC236}">
                <a16:creationId xmlns:a16="http://schemas.microsoft.com/office/drawing/2014/main" id="{709CC4F7-2AEF-00B6-C306-FADB3DA69CDD}"/>
              </a:ext>
            </a:extLst>
          </p:cNvPr>
          <p:cNvSpPr txBox="1"/>
          <p:nvPr/>
        </p:nvSpPr>
        <p:spPr>
          <a:xfrm>
            <a:off x="6973466" y="2569748"/>
            <a:ext cx="1089868" cy="338554"/>
          </a:xfrm>
          <a:prstGeom prst="rect">
            <a:avLst/>
          </a:prstGeom>
          <a:noFill/>
        </p:spPr>
        <p:txBody>
          <a:bodyPr wrap="square" rtlCol="0">
            <a:spAutoFit/>
          </a:bodyPr>
          <a:lstStyle/>
          <a:p>
            <a:pPr algn="ctr"/>
            <a:r>
              <a:rPr lang="en-US" sz="1600">
                <a:latin typeface="Cambria" panose="02040503050406030204" pitchFamily="18" charset="0"/>
                <a:ea typeface="Cambria" panose="02040503050406030204" pitchFamily="18" charset="0"/>
              </a:rPr>
              <a:t>~$1bn</a:t>
            </a:r>
            <a:endParaRPr lang="en-IN" sz="1600">
              <a:latin typeface="Cambria" panose="02040503050406030204" pitchFamily="18" charset="0"/>
              <a:ea typeface="Cambria" panose="02040503050406030204" pitchFamily="18" charset="0"/>
            </a:endParaRPr>
          </a:p>
        </p:txBody>
      </p:sp>
      <p:sp>
        <p:nvSpPr>
          <p:cNvPr id="49" name="TextBox 48">
            <a:extLst>
              <a:ext uri="{FF2B5EF4-FFF2-40B4-BE49-F238E27FC236}">
                <a16:creationId xmlns:a16="http://schemas.microsoft.com/office/drawing/2014/main" id="{3043B3BF-985B-A9C4-6C00-CBC6FCF89447}"/>
              </a:ext>
            </a:extLst>
          </p:cNvPr>
          <p:cNvSpPr txBox="1"/>
          <p:nvPr/>
        </p:nvSpPr>
        <p:spPr>
          <a:xfrm>
            <a:off x="7135601" y="2790801"/>
            <a:ext cx="765598" cy="215444"/>
          </a:xfrm>
          <a:prstGeom prst="rect">
            <a:avLst/>
          </a:prstGeom>
          <a:noFill/>
        </p:spPr>
        <p:txBody>
          <a:bodyPr wrap="square" rtlCol="0">
            <a:spAutoFit/>
          </a:bodyPr>
          <a:lstStyle/>
          <a:p>
            <a:pPr algn="ctr"/>
            <a:r>
              <a:rPr lang="en-US" sz="800" i="1">
                <a:latin typeface="Cambria" panose="02040503050406030204" pitchFamily="18" charset="0"/>
                <a:ea typeface="Cambria" panose="02040503050406030204" pitchFamily="18" charset="0"/>
              </a:rPr>
              <a:t>Revenue</a:t>
            </a:r>
            <a:endParaRPr lang="en-IN" sz="800" i="1">
              <a:latin typeface="Cambria" panose="02040503050406030204" pitchFamily="18" charset="0"/>
              <a:ea typeface="Cambria" panose="02040503050406030204" pitchFamily="18" charset="0"/>
            </a:endParaRPr>
          </a:p>
        </p:txBody>
      </p:sp>
      <p:sp>
        <p:nvSpPr>
          <p:cNvPr id="50" name="TextBox 49">
            <a:extLst>
              <a:ext uri="{FF2B5EF4-FFF2-40B4-BE49-F238E27FC236}">
                <a16:creationId xmlns:a16="http://schemas.microsoft.com/office/drawing/2014/main" id="{A41B9C4F-8F83-30B7-2A75-1CBED7C5C8DD}"/>
              </a:ext>
            </a:extLst>
          </p:cNvPr>
          <p:cNvSpPr txBox="1"/>
          <p:nvPr/>
        </p:nvSpPr>
        <p:spPr>
          <a:xfrm>
            <a:off x="9588607" y="2573895"/>
            <a:ext cx="1089868" cy="338554"/>
          </a:xfrm>
          <a:prstGeom prst="rect">
            <a:avLst/>
          </a:prstGeom>
          <a:noFill/>
        </p:spPr>
        <p:txBody>
          <a:bodyPr wrap="square" rtlCol="0">
            <a:spAutoFit/>
          </a:bodyPr>
          <a:lstStyle/>
          <a:p>
            <a:pPr algn="ctr"/>
            <a:r>
              <a:rPr lang="en-US" sz="1600">
                <a:latin typeface="Cambria" panose="02040503050406030204" pitchFamily="18" charset="0"/>
                <a:ea typeface="Cambria" panose="02040503050406030204" pitchFamily="18" charset="0"/>
              </a:rPr>
              <a:t>~$128M</a:t>
            </a:r>
            <a:endParaRPr lang="en-IN" sz="1600">
              <a:latin typeface="Cambria" panose="02040503050406030204" pitchFamily="18" charset="0"/>
              <a:ea typeface="Cambria" panose="02040503050406030204" pitchFamily="18" charset="0"/>
            </a:endParaRPr>
          </a:p>
        </p:txBody>
      </p:sp>
      <p:sp>
        <p:nvSpPr>
          <p:cNvPr id="51" name="TextBox 50">
            <a:extLst>
              <a:ext uri="{FF2B5EF4-FFF2-40B4-BE49-F238E27FC236}">
                <a16:creationId xmlns:a16="http://schemas.microsoft.com/office/drawing/2014/main" id="{15A1E891-A818-C67F-4D35-349A59748EC4}"/>
              </a:ext>
            </a:extLst>
          </p:cNvPr>
          <p:cNvSpPr txBox="1"/>
          <p:nvPr/>
        </p:nvSpPr>
        <p:spPr>
          <a:xfrm>
            <a:off x="9809918" y="2821459"/>
            <a:ext cx="765598" cy="215444"/>
          </a:xfrm>
          <a:prstGeom prst="rect">
            <a:avLst/>
          </a:prstGeom>
          <a:noFill/>
        </p:spPr>
        <p:txBody>
          <a:bodyPr wrap="square" rtlCol="0">
            <a:spAutoFit/>
          </a:bodyPr>
          <a:lstStyle/>
          <a:p>
            <a:pPr algn="ctr"/>
            <a:r>
              <a:rPr lang="en-US" sz="800" i="1">
                <a:latin typeface="Cambria" panose="02040503050406030204" pitchFamily="18" charset="0"/>
                <a:ea typeface="Cambria" panose="02040503050406030204" pitchFamily="18" charset="0"/>
              </a:rPr>
              <a:t>Total Debt</a:t>
            </a:r>
            <a:endParaRPr lang="en-IN" sz="800" i="1">
              <a:latin typeface="Cambria" panose="02040503050406030204" pitchFamily="18" charset="0"/>
              <a:ea typeface="Cambria" panose="02040503050406030204" pitchFamily="18" charset="0"/>
            </a:endParaRPr>
          </a:p>
        </p:txBody>
      </p:sp>
      <p:sp>
        <p:nvSpPr>
          <p:cNvPr id="54" name="TextBox 53">
            <a:extLst>
              <a:ext uri="{FF2B5EF4-FFF2-40B4-BE49-F238E27FC236}">
                <a16:creationId xmlns:a16="http://schemas.microsoft.com/office/drawing/2014/main" id="{05FF4006-F4AF-F0B8-6740-9CB6B159F7C0}"/>
              </a:ext>
            </a:extLst>
          </p:cNvPr>
          <p:cNvSpPr txBox="1"/>
          <p:nvPr/>
        </p:nvSpPr>
        <p:spPr>
          <a:xfrm>
            <a:off x="9577550" y="2096773"/>
            <a:ext cx="1089868" cy="338554"/>
          </a:xfrm>
          <a:prstGeom prst="rect">
            <a:avLst/>
          </a:prstGeom>
          <a:noFill/>
        </p:spPr>
        <p:txBody>
          <a:bodyPr wrap="square" rtlCol="0">
            <a:spAutoFit/>
          </a:bodyPr>
          <a:lstStyle/>
          <a:p>
            <a:pPr algn="ctr"/>
            <a:r>
              <a:rPr lang="en-US" sz="1600">
                <a:latin typeface="Cambria" panose="02040503050406030204" pitchFamily="18" charset="0"/>
                <a:ea typeface="Cambria" panose="02040503050406030204" pitchFamily="18" charset="0"/>
              </a:rPr>
              <a:t>~$180M</a:t>
            </a:r>
            <a:endParaRPr lang="en-IN" sz="1600">
              <a:latin typeface="Cambria" panose="02040503050406030204" pitchFamily="18" charset="0"/>
              <a:ea typeface="Cambria" panose="02040503050406030204" pitchFamily="18" charset="0"/>
            </a:endParaRPr>
          </a:p>
        </p:txBody>
      </p:sp>
      <p:sp>
        <p:nvSpPr>
          <p:cNvPr id="55" name="TextBox 54">
            <a:extLst>
              <a:ext uri="{FF2B5EF4-FFF2-40B4-BE49-F238E27FC236}">
                <a16:creationId xmlns:a16="http://schemas.microsoft.com/office/drawing/2014/main" id="{0D9979FE-AE33-1604-3308-E20DD696E4FD}"/>
              </a:ext>
            </a:extLst>
          </p:cNvPr>
          <p:cNvSpPr txBox="1"/>
          <p:nvPr/>
        </p:nvSpPr>
        <p:spPr>
          <a:xfrm>
            <a:off x="9673527" y="2334378"/>
            <a:ext cx="1038381" cy="215444"/>
          </a:xfrm>
          <a:prstGeom prst="rect">
            <a:avLst/>
          </a:prstGeom>
          <a:noFill/>
        </p:spPr>
        <p:txBody>
          <a:bodyPr wrap="square" rtlCol="0">
            <a:spAutoFit/>
          </a:bodyPr>
          <a:lstStyle/>
          <a:p>
            <a:pPr algn="ctr"/>
            <a:r>
              <a:rPr lang="en-US" sz="800" i="1">
                <a:latin typeface="Cambria" panose="02040503050406030204" pitchFamily="18" charset="0"/>
                <a:ea typeface="Cambria" panose="02040503050406030204" pitchFamily="18" charset="0"/>
              </a:rPr>
              <a:t>Enterprise Value</a:t>
            </a:r>
            <a:endParaRPr lang="en-IN" sz="800" i="1">
              <a:latin typeface="Cambria" panose="02040503050406030204" pitchFamily="18" charset="0"/>
              <a:ea typeface="Cambria" panose="02040503050406030204" pitchFamily="18" charset="0"/>
            </a:endParaRPr>
          </a:p>
        </p:txBody>
      </p:sp>
      <p:pic>
        <p:nvPicPr>
          <p:cNvPr id="2054" name="Picture 6">
            <a:extLst>
              <a:ext uri="{FF2B5EF4-FFF2-40B4-BE49-F238E27FC236}">
                <a16:creationId xmlns:a16="http://schemas.microsoft.com/office/drawing/2014/main" id="{A4FBA5C2-0359-333A-1C02-10F0BBA85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8523" y="3656553"/>
            <a:ext cx="914400" cy="98192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reator Kit (Vlog + Streaming Camera Accessories) | GoPro">
            <a:extLst>
              <a:ext uri="{FF2B5EF4-FFF2-40B4-BE49-F238E27FC236}">
                <a16:creationId xmlns:a16="http://schemas.microsoft.com/office/drawing/2014/main" id="{E9F4219B-CB5E-77D0-69D0-EE65BF570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5998" y="7966982"/>
            <a:ext cx="199209" cy="14344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ERO10 Black Bones | lupon.gov.ph">
            <a:extLst>
              <a:ext uri="{FF2B5EF4-FFF2-40B4-BE49-F238E27FC236}">
                <a16:creationId xmlns:a16="http://schemas.microsoft.com/office/drawing/2014/main" id="{C6C0FCD9-14C6-3F3B-08B2-DAA04CD66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29" t="13929" r="14426" b="14426"/>
          <a:stretch/>
        </p:blipFill>
        <p:spPr bwMode="auto">
          <a:xfrm>
            <a:off x="6826246" y="365378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Gopro Camera PNG Transparent Background Images | pngteam.com">
            <a:extLst>
              <a:ext uri="{FF2B5EF4-FFF2-40B4-BE49-F238E27FC236}">
                <a16:creationId xmlns:a16="http://schemas.microsoft.com/office/drawing/2014/main" id="{266B587A-AE24-9662-19C5-00B9F5E7B9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6709" y="36040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oPro revenue down 51% in first quarter | Bicycle Retailer and Industry ...">
            <a:extLst>
              <a:ext uri="{FF2B5EF4-FFF2-40B4-BE49-F238E27FC236}">
                <a16:creationId xmlns:a16="http://schemas.microsoft.com/office/drawing/2014/main" id="{8FA049E9-4208-37A8-6C01-C43876EDEC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0" t="16416" r="200" b="8141"/>
          <a:stretch/>
        </p:blipFill>
        <p:spPr bwMode="auto">
          <a:xfrm>
            <a:off x="832908" y="474133"/>
            <a:ext cx="2641657" cy="11217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Chart 13">
            <a:extLst>
              <a:ext uri="{FF2B5EF4-FFF2-40B4-BE49-F238E27FC236}">
                <a16:creationId xmlns:a16="http://schemas.microsoft.com/office/drawing/2014/main" id="{F0296AE0-6F65-365D-8CEC-79E1E5F59D9E}"/>
              </a:ext>
            </a:extLst>
          </p:cNvPr>
          <p:cNvGraphicFramePr/>
          <p:nvPr>
            <p:extLst>
              <p:ext uri="{D42A27DB-BD31-4B8C-83A1-F6EECF244321}">
                <p14:modId xmlns:p14="http://schemas.microsoft.com/office/powerpoint/2010/main" val="4108993195"/>
              </p:ext>
            </p:extLst>
          </p:nvPr>
        </p:nvGraphicFramePr>
        <p:xfrm>
          <a:off x="832910" y="3103327"/>
          <a:ext cx="2641655" cy="1259593"/>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a:extLst>
              <a:ext uri="{FF2B5EF4-FFF2-40B4-BE49-F238E27FC236}">
                <a16:creationId xmlns:a16="http://schemas.microsoft.com/office/drawing/2014/main" id="{EB2E3546-3A33-84F7-8001-DCF9324C6351}"/>
              </a:ext>
            </a:extLst>
          </p:cNvPr>
          <p:cNvSpPr txBox="1"/>
          <p:nvPr/>
        </p:nvSpPr>
        <p:spPr>
          <a:xfrm>
            <a:off x="1357340" y="4810855"/>
            <a:ext cx="4541810" cy="307777"/>
          </a:xfrm>
          <a:prstGeom prst="rect">
            <a:avLst/>
          </a:prstGeom>
          <a:noFill/>
        </p:spPr>
        <p:txBody>
          <a:bodyPr wrap="square" rtlCol="0">
            <a:spAutoFit/>
          </a:bodyPr>
          <a:lstStyle/>
          <a:p>
            <a:r>
              <a:rPr lang="en-US" sz="1400">
                <a:latin typeface="Cambria" panose="02040503050406030204" pitchFamily="18" charset="0"/>
                <a:ea typeface="Cambria" panose="02040503050406030204" pitchFamily="18" charset="0"/>
              </a:rPr>
              <a:t>Enhancing leadership and oversight</a:t>
            </a:r>
          </a:p>
        </p:txBody>
      </p:sp>
      <p:sp>
        <p:nvSpPr>
          <p:cNvPr id="17" name="TextBox 16">
            <a:extLst>
              <a:ext uri="{FF2B5EF4-FFF2-40B4-BE49-F238E27FC236}">
                <a16:creationId xmlns:a16="http://schemas.microsoft.com/office/drawing/2014/main" id="{D2350D52-332E-8E36-D66C-7F0211507411}"/>
              </a:ext>
            </a:extLst>
          </p:cNvPr>
          <p:cNvSpPr txBox="1"/>
          <p:nvPr/>
        </p:nvSpPr>
        <p:spPr>
          <a:xfrm>
            <a:off x="1357340" y="5196919"/>
            <a:ext cx="4541810" cy="307777"/>
          </a:xfrm>
          <a:prstGeom prst="rect">
            <a:avLst/>
          </a:prstGeom>
          <a:noFill/>
        </p:spPr>
        <p:txBody>
          <a:bodyPr wrap="square" rtlCol="0">
            <a:spAutoFit/>
          </a:bodyPr>
          <a:lstStyle/>
          <a:p>
            <a:r>
              <a:rPr lang="en-US" sz="1400">
                <a:latin typeface="Cambria" panose="02040503050406030204" pitchFamily="18" charset="0"/>
                <a:ea typeface="Cambria" panose="02040503050406030204" pitchFamily="18" charset="0"/>
              </a:rPr>
              <a:t>Monetizing trapped value of older generational products</a:t>
            </a:r>
          </a:p>
        </p:txBody>
      </p:sp>
      <p:sp>
        <p:nvSpPr>
          <p:cNvPr id="18" name="TextBox 17">
            <a:extLst>
              <a:ext uri="{FF2B5EF4-FFF2-40B4-BE49-F238E27FC236}">
                <a16:creationId xmlns:a16="http://schemas.microsoft.com/office/drawing/2014/main" id="{A47F7959-F128-9BD0-32B9-A0E6AD247876}"/>
              </a:ext>
            </a:extLst>
          </p:cNvPr>
          <p:cNvSpPr txBox="1"/>
          <p:nvPr/>
        </p:nvSpPr>
        <p:spPr>
          <a:xfrm>
            <a:off x="1357340" y="5582983"/>
            <a:ext cx="4541810" cy="307777"/>
          </a:xfrm>
          <a:prstGeom prst="rect">
            <a:avLst/>
          </a:prstGeom>
          <a:noFill/>
        </p:spPr>
        <p:txBody>
          <a:bodyPr wrap="square" rtlCol="0">
            <a:spAutoFit/>
          </a:bodyPr>
          <a:lstStyle/>
          <a:p>
            <a:r>
              <a:rPr lang="en-US" sz="1400">
                <a:latin typeface="Cambria" panose="02040503050406030204" pitchFamily="18" charset="0"/>
                <a:ea typeface="Cambria" panose="02040503050406030204" pitchFamily="18" charset="0"/>
              </a:rPr>
              <a:t>Streamlining the product-line for generational leap</a:t>
            </a:r>
          </a:p>
        </p:txBody>
      </p:sp>
      <p:sp>
        <p:nvSpPr>
          <p:cNvPr id="30" name="Oval 29">
            <a:extLst>
              <a:ext uri="{FF2B5EF4-FFF2-40B4-BE49-F238E27FC236}">
                <a16:creationId xmlns:a16="http://schemas.microsoft.com/office/drawing/2014/main" id="{727727D9-3B17-0CB1-AA9A-8F77D3461EC7}"/>
              </a:ext>
            </a:extLst>
          </p:cNvPr>
          <p:cNvSpPr/>
          <p:nvPr/>
        </p:nvSpPr>
        <p:spPr>
          <a:xfrm>
            <a:off x="1112520" y="4834611"/>
            <a:ext cx="260263" cy="260263"/>
          </a:xfrm>
          <a:prstGeom prst="ellipse">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7D3BEF9B-C3C5-26D7-F81D-264889EA54CC}"/>
              </a:ext>
            </a:extLst>
          </p:cNvPr>
          <p:cNvSpPr/>
          <p:nvPr/>
        </p:nvSpPr>
        <p:spPr>
          <a:xfrm>
            <a:off x="1112520" y="5220675"/>
            <a:ext cx="260263" cy="260263"/>
          </a:xfrm>
          <a:prstGeom prst="ellipse">
            <a:avLst/>
          </a:prstGeom>
          <a:solidFill>
            <a:srgbClr val="109D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AC004F79-FDDC-7313-475F-124A349E9C81}"/>
              </a:ext>
            </a:extLst>
          </p:cNvPr>
          <p:cNvSpPr/>
          <p:nvPr/>
        </p:nvSpPr>
        <p:spPr>
          <a:xfrm>
            <a:off x="1112520" y="5621885"/>
            <a:ext cx="260263" cy="260263"/>
          </a:xfrm>
          <a:prstGeom prst="ellipse">
            <a:avLst/>
          </a:prstGeom>
          <a:solidFill>
            <a:srgbClr val="065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0038F142-EF65-FAAF-8CAF-EC90E9A3A072}"/>
              </a:ext>
            </a:extLst>
          </p:cNvPr>
          <p:cNvSpPr txBox="1"/>
          <p:nvPr/>
        </p:nvSpPr>
        <p:spPr>
          <a:xfrm>
            <a:off x="1073851" y="4810854"/>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1 </a:t>
            </a:r>
            <a:endParaRPr lang="en-IN" sz="1400">
              <a:solidFill>
                <a:schemeClr val="bg1"/>
              </a:solidFill>
              <a:latin typeface="Cambria" panose="02040503050406030204" pitchFamily="18" charset="0"/>
              <a:ea typeface="Cambria" panose="02040503050406030204" pitchFamily="18" charset="0"/>
            </a:endParaRPr>
          </a:p>
        </p:txBody>
      </p:sp>
      <p:sp>
        <p:nvSpPr>
          <p:cNvPr id="35" name="TextBox 34">
            <a:extLst>
              <a:ext uri="{FF2B5EF4-FFF2-40B4-BE49-F238E27FC236}">
                <a16:creationId xmlns:a16="http://schemas.microsoft.com/office/drawing/2014/main" id="{CCFFFBDB-2B6C-1B11-04C3-C5BEA24ABC5A}"/>
              </a:ext>
            </a:extLst>
          </p:cNvPr>
          <p:cNvSpPr txBox="1"/>
          <p:nvPr/>
        </p:nvSpPr>
        <p:spPr>
          <a:xfrm>
            <a:off x="1073851" y="5187520"/>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2 </a:t>
            </a:r>
            <a:endParaRPr lang="en-IN" sz="1400">
              <a:solidFill>
                <a:schemeClr val="bg1"/>
              </a:solidFill>
              <a:latin typeface="Cambria" panose="02040503050406030204" pitchFamily="18" charset="0"/>
              <a:ea typeface="Cambria" panose="02040503050406030204" pitchFamily="18" charset="0"/>
            </a:endParaRPr>
          </a:p>
        </p:txBody>
      </p:sp>
      <p:sp>
        <p:nvSpPr>
          <p:cNvPr id="36" name="TextBox 35">
            <a:extLst>
              <a:ext uri="{FF2B5EF4-FFF2-40B4-BE49-F238E27FC236}">
                <a16:creationId xmlns:a16="http://schemas.microsoft.com/office/drawing/2014/main" id="{B5477F14-E30B-EE86-ACA9-52DFAAB315C8}"/>
              </a:ext>
            </a:extLst>
          </p:cNvPr>
          <p:cNvSpPr txBox="1"/>
          <p:nvPr/>
        </p:nvSpPr>
        <p:spPr>
          <a:xfrm>
            <a:off x="1072788" y="5603643"/>
            <a:ext cx="339725" cy="307776"/>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3 </a:t>
            </a:r>
            <a:endParaRPr lang="en-IN" sz="1400">
              <a:solidFill>
                <a:schemeClr val="bg1"/>
              </a:solidFill>
              <a:latin typeface="Cambria" panose="02040503050406030204" pitchFamily="18" charset="0"/>
              <a:ea typeface="Cambria" panose="02040503050406030204" pitchFamily="18" charset="0"/>
            </a:endParaRPr>
          </a:p>
        </p:txBody>
      </p:sp>
      <p:grpSp>
        <p:nvGrpSpPr>
          <p:cNvPr id="42" name="Group 41">
            <a:extLst>
              <a:ext uri="{FF2B5EF4-FFF2-40B4-BE49-F238E27FC236}">
                <a16:creationId xmlns:a16="http://schemas.microsoft.com/office/drawing/2014/main" id="{587F62FB-9DA1-5C46-64E0-BD88800E4118}"/>
              </a:ext>
            </a:extLst>
          </p:cNvPr>
          <p:cNvGrpSpPr/>
          <p:nvPr/>
        </p:nvGrpSpPr>
        <p:grpSpPr>
          <a:xfrm>
            <a:off x="827615" y="1678574"/>
            <a:ext cx="5060950" cy="338554"/>
            <a:chOff x="838200" y="1678574"/>
            <a:chExt cx="5060950" cy="338554"/>
          </a:xfrm>
        </p:grpSpPr>
        <p:sp>
          <p:nvSpPr>
            <p:cNvPr id="44" name="TextBox 43">
              <a:extLst>
                <a:ext uri="{FF2B5EF4-FFF2-40B4-BE49-F238E27FC236}">
                  <a16:creationId xmlns:a16="http://schemas.microsoft.com/office/drawing/2014/main" id="{6EFE4A13-5A62-E983-8755-CD2D1CFBCA99}"/>
                </a:ext>
              </a:extLst>
            </p:cNvPr>
            <p:cNvSpPr txBox="1"/>
            <p:nvPr/>
          </p:nvSpPr>
          <p:spPr>
            <a:xfrm>
              <a:off x="838200" y="1678574"/>
              <a:ext cx="5060950" cy="338554"/>
            </a:xfrm>
            <a:prstGeom prst="rect">
              <a:avLst/>
            </a:prstGeom>
            <a:noFill/>
          </p:spPr>
          <p:txBody>
            <a:bodyPr wrap="square" rtlCol="0">
              <a:spAutoFit/>
            </a:bodyPr>
            <a:lstStyle/>
            <a:p>
              <a:pPr algn="ctr"/>
              <a:r>
                <a:rPr lang="en-US" sz="1600">
                  <a:latin typeface="Cambria" panose="02040503050406030204" pitchFamily="18" charset="0"/>
                  <a:ea typeface="Cambria" panose="02040503050406030204" pitchFamily="18" charset="0"/>
                </a:rPr>
                <a:t>10K Highlights</a:t>
              </a:r>
            </a:p>
          </p:txBody>
        </p:sp>
        <p:cxnSp>
          <p:nvCxnSpPr>
            <p:cNvPr id="45" name="Straight Connector 44">
              <a:extLst>
                <a:ext uri="{FF2B5EF4-FFF2-40B4-BE49-F238E27FC236}">
                  <a16:creationId xmlns:a16="http://schemas.microsoft.com/office/drawing/2014/main" id="{A9345C33-15DB-949F-B6F9-3E8ACD00D8FB}"/>
                </a:ext>
              </a:extLst>
            </p:cNvPr>
            <p:cNvCxnSpPr/>
            <p:nvPr/>
          </p:nvCxnSpPr>
          <p:spPr>
            <a:xfrm>
              <a:off x="838200" y="2017128"/>
              <a:ext cx="506095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33" name="TextBox 1032">
            <a:extLst>
              <a:ext uri="{FF2B5EF4-FFF2-40B4-BE49-F238E27FC236}">
                <a16:creationId xmlns:a16="http://schemas.microsoft.com/office/drawing/2014/main" id="{3377684A-9BAE-6762-9103-87FB747E2A2B}"/>
              </a:ext>
            </a:extLst>
          </p:cNvPr>
          <p:cNvSpPr txBox="1"/>
          <p:nvPr/>
        </p:nvSpPr>
        <p:spPr>
          <a:xfrm>
            <a:off x="6595071" y="4810855"/>
            <a:ext cx="4541810" cy="307777"/>
          </a:xfrm>
          <a:prstGeom prst="rect">
            <a:avLst/>
          </a:prstGeom>
          <a:solidFill>
            <a:srgbClr val="00AEEF"/>
          </a:solidFill>
        </p:spPr>
        <p:txBody>
          <a:bodyPr wrap="square" rtlCol="0">
            <a:spAutoFit/>
          </a:bodyPr>
          <a:lstStyle/>
          <a:p>
            <a:r>
              <a:rPr lang="en-US" sz="1400" b="1">
                <a:solidFill>
                  <a:schemeClr val="bg1"/>
                </a:solidFill>
                <a:latin typeface="Cambria" panose="02040503050406030204" pitchFamily="18" charset="0"/>
                <a:ea typeface="Cambria" panose="02040503050406030204" pitchFamily="18" charset="0"/>
              </a:rPr>
              <a:t>CEO Discipline, Management Overhaul</a:t>
            </a:r>
          </a:p>
        </p:txBody>
      </p:sp>
      <p:sp>
        <p:nvSpPr>
          <p:cNvPr id="1034" name="TextBox 1033">
            <a:extLst>
              <a:ext uri="{FF2B5EF4-FFF2-40B4-BE49-F238E27FC236}">
                <a16:creationId xmlns:a16="http://schemas.microsoft.com/office/drawing/2014/main" id="{51334452-8986-F748-27A0-AFB414C9001C}"/>
              </a:ext>
            </a:extLst>
          </p:cNvPr>
          <p:cNvSpPr txBox="1"/>
          <p:nvPr/>
        </p:nvSpPr>
        <p:spPr>
          <a:xfrm>
            <a:off x="6595071" y="5196919"/>
            <a:ext cx="4541810" cy="307777"/>
          </a:xfrm>
          <a:prstGeom prst="rect">
            <a:avLst/>
          </a:prstGeom>
          <a:solidFill>
            <a:srgbClr val="109DD9"/>
          </a:solidFill>
        </p:spPr>
        <p:txBody>
          <a:bodyPr wrap="square" rtlCol="0">
            <a:spAutoFit/>
          </a:bodyPr>
          <a:lstStyle/>
          <a:p>
            <a:r>
              <a:rPr lang="en-US" sz="1400" b="1">
                <a:solidFill>
                  <a:schemeClr val="bg1"/>
                </a:solidFill>
                <a:latin typeface="Cambria" panose="02040503050406030204" pitchFamily="18" charset="0"/>
                <a:ea typeface="Cambria" panose="02040503050406030204" pitchFamily="18" charset="0"/>
              </a:rPr>
              <a:t>Leasing Strategy</a:t>
            </a:r>
          </a:p>
        </p:txBody>
      </p:sp>
      <p:sp>
        <p:nvSpPr>
          <p:cNvPr id="1035" name="TextBox 1034">
            <a:extLst>
              <a:ext uri="{FF2B5EF4-FFF2-40B4-BE49-F238E27FC236}">
                <a16:creationId xmlns:a16="http://schemas.microsoft.com/office/drawing/2014/main" id="{D6C71A76-55E5-919F-1ECA-CA15A15C13F4}"/>
              </a:ext>
            </a:extLst>
          </p:cNvPr>
          <p:cNvSpPr txBox="1"/>
          <p:nvPr/>
        </p:nvSpPr>
        <p:spPr>
          <a:xfrm>
            <a:off x="6595071" y="5582983"/>
            <a:ext cx="4541810" cy="307777"/>
          </a:xfrm>
          <a:prstGeom prst="rect">
            <a:avLst/>
          </a:prstGeom>
          <a:solidFill>
            <a:srgbClr val="065DAA"/>
          </a:solidFill>
        </p:spPr>
        <p:txBody>
          <a:bodyPr wrap="square" rtlCol="0">
            <a:spAutoFit/>
          </a:bodyPr>
          <a:lstStyle/>
          <a:p>
            <a:r>
              <a:rPr lang="en-US" sz="1400" b="1">
                <a:solidFill>
                  <a:schemeClr val="bg1"/>
                </a:solidFill>
                <a:latin typeface="Cambria" panose="02040503050406030204" pitchFamily="18" charset="0"/>
                <a:ea typeface="Cambria" panose="02040503050406030204" pitchFamily="18" charset="0"/>
              </a:rPr>
              <a:t>Delayed Launches, Products in Adjacent Market</a:t>
            </a:r>
          </a:p>
        </p:txBody>
      </p:sp>
      <p:cxnSp>
        <p:nvCxnSpPr>
          <p:cNvPr id="1038" name="Straight Arrow Connector 1037">
            <a:extLst>
              <a:ext uri="{FF2B5EF4-FFF2-40B4-BE49-F238E27FC236}">
                <a16:creationId xmlns:a16="http://schemas.microsoft.com/office/drawing/2014/main" id="{DA1793CE-CF24-4327-5B8C-AC37B10CBC23}"/>
              </a:ext>
            </a:extLst>
          </p:cNvPr>
          <p:cNvCxnSpPr>
            <a:cxnSpLocks/>
            <a:endCxn id="1033" idx="1"/>
          </p:cNvCxnSpPr>
          <p:nvPr/>
        </p:nvCxnSpPr>
        <p:spPr>
          <a:xfrm>
            <a:off x="4645621" y="4964742"/>
            <a:ext cx="1949450" cy="2"/>
          </a:xfrm>
          <a:prstGeom prst="straightConnector1">
            <a:avLst/>
          </a:prstGeom>
          <a:ln>
            <a:solidFill>
              <a:srgbClr val="00AEEF"/>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039" name="Straight Arrow Connector 1038">
            <a:extLst>
              <a:ext uri="{FF2B5EF4-FFF2-40B4-BE49-F238E27FC236}">
                <a16:creationId xmlns:a16="http://schemas.microsoft.com/office/drawing/2014/main" id="{4CC239F6-9F73-C4E5-44C2-2ECC64A8E800}"/>
              </a:ext>
            </a:extLst>
          </p:cNvPr>
          <p:cNvCxnSpPr>
            <a:cxnSpLocks/>
            <a:stCxn id="17" idx="3"/>
            <a:endCxn id="1034" idx="1"/>
          </p:cNvCxnSpPr>
          <p:nvPr/>
        </p:nvCxnSpPr>
        <p:spPr>
          <a:xfrm>
            <a:off x="5899150" y="5350808"/>
            <a:ext cx="695921" cy="0"/>
          </a:xfrm>
          <a:prstGeom prst="straightConnector1">
            <a:avLst/>
          </a:prstGeom>
          <a:ln>
            <a:solidFill>
              <a:srgbClr val="109DD9"/>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E49E3D6B-9936-9879-C21E-CEE1B618EE8C}"/>
              </a:ext>
            </a:extLst>
          </p:cNvPr>
          <p:cNvCxnSpPr>
            <a:cxnSpLocks/>
            <a:endCxn id="1035" idx="1"/>
          </p:cNvCxnSpPr>
          <p:nvPr/>
        </p:nvCxnSpPr>
        <p:spPr>
          <a:xfrm flipV="1">
            <a:off x="5808941" y="5736872"/>
            <a:ext cx="786130" cy="15086"/>
          </a:xfrm>
          <a:prstGeom prst="straightConnector1">
            <a:avLst/>
          </a:prstGeom>
          <a:ln>
            <a:solidFill>
              <a:srgbClr val="065DAA"/>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1055" name="Group 1054">
            <a:extLst>
              <a:ext uri="{FF2B5EF4-FFF2-40B4-BE49-F238E27FC236}">
                <a16:creationId xmlns:a16="http://schemas.microsoft.com/office/drawing/2014/main" id="{DA565772-42A2-FCAC-52AD-BA8EFD87F340}"/>
              </a:ext>
            </a:extLst>
          </p:cNvPr>
          <p:cNvGrpSpPr/>
          <p:nvPr/>
        </p:nvGrpSpPr>
        <p:grpSpPr>
          <a:xfrm>
            <a:off x="832908" y="2017128"/>
            <a:ext cx="5066242" cy="2699892"/>
            <a:chOff x="832908" y="2017128"/>
            <a:chExt cx="5066242" cy="2699892"/>
          </a:xfrm>
        </p:grpSpPr>
        <p:grpSp>
          <p:nvGrpSpPr>
            <p:cNvPr id="28" name="Group 27">
              <a:extLst>
                <a:ext uri="{FF2B5EF4-FFF2-40B4-BE49-F238E27FC236}">
                  <a16:creationId xmlns:a16="http://schemas.microsoft.com/office/drawing/2014/main" id="{7DE42407-9095-7227-9894-615A3AE8A4B0}"/>
                </a:ext>
              </a:extLst>
            </p:cNvPr>
            <p:cNvGrpSpPr/>
            <p:nvPr/>
          </p:nvGrpSpPr>
          <p:grpSpPr>
            <a:xfrm>
              <a:off x="832908" y="2017128"/>
              <a:ext cx="5066242" cy="2699892"/>
              <a:chOff x="832908" y="2017128"/>
              <a:chExt cx="5066242" cy="2699892"/>
            </a:xfrm>
          </p:grpSpPr>
          <p:sp>
            <p:nvSpPr>
              <p:cNvPr id="13" name="TextBox 12">
                <a:extLst>
                  <a:ext uri="{FF2B5EF4-FFF2-40B4-BE49-F238E27FC236}">
                    <a16:creationId xmlns:a16="http://schemas.microsoft.com/office/drawing/2014/main" id="{A572E241-A75E-5F74-0F29-5F5AE1CECB93}"/>
                  </a:ext>
                </a:extLst>
              </p:cNvPr>
              <p:cNvSpPr txBox="1"/>
              <p:nvPr/>
            </p:nvSpPr>
            <p:spPr>
              <a:xfrm>
                <a:off x="832908" y="4362920"/>
                <a:ext cx="5055657" cy="338554"/>
              </a:xfrm>
              <a:prstGeom prst="rect">
                <a:avLst/>
              </a:prstGeom>
              <a:noFill/>
            </p:spPr>
            <p:txBody>
              <a:bodyPr wrap="square" rtlCol="0">
                <a:spAutoFit/>
              </a:bodyPr>
              <a:lstStyle/>
              <a:p>
                <a:pPr algn="ctr"/>
                <a:r>
                  <a:rPr lang="en-US" sz="1600">
                    <a:latin typeface="Cambria" panose="02040503050406030204" pitchFamily="18" charset="0"/>
                    <a:ea typeface="Cambria" panose="02040503050406030204" pitchFamily="18" charset="0"/>
                  </a:rPr>
                  <a:t>Sharper Focus        : Three Angles for a perfect picture</a:t>
                </a:r>
              </a:p>
            </p:txBody>
          </p:sp>
          <p:cxnSp>
            <p:nvCxnSpPr>
              <p:cNvPr id="27" name="Straight Connector 26">
                <a:extLst>
                  <a:ext uri="{FF2B5EF4-FFF2-40B4-BE49-F238E27FC236}">
                    <a16:creationId xmlns:a16="http://schemas.microsoft.com/office/drawing/2014/main" id="{591B59D9-3D94-050E-BF21-95304CEAE794}"/>
                  </a:ext>
                </a:extLst>
              </p:cNvPr>
              <p:cNvCxnSpPr/>
              <p:nvPr/>
            </p:nvCxnSpPr>
            <p:spPr>
              <a:xfrm>
                <a:off x="838200" y="2017128"/>
                <a:ext cx="506095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A5952A0-3306-0DCA-4617-04E8FD346C7B}"/>
                  </a:ext>
                </a:extLst>
              </p:cNvPr>
              <p:cNvCxnSpPr/>
              <p:nvPr/>
            </p:nvCxnSpPr>
            <p:spPr>
              <a:xfrm>
                <a:off x="838200" y="4717020"/>
                <a:ext cx="5060950" cy="0"/>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054" name="Graphic 1053" descr="Aperture with solid fill">
              <a:extLst>
                <a:ext uri="{FF2B5EF4-FFF2-40B4-BE49-F238E27FC236}">
                  <a16:creationId xmlns:a16="http://schemas.microsoft.com/office/drawing/2014/main" id="{E21CEA64-8D08-A0E3-B7C4-F1187F7BDB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45571" y="4390232"/>
              <a:ext cx="283930" cy="283930"/>
            </a:xfrm>
            <a:prstGeom prst="rect">
              <a:avLst/>
            </a:prstGeom>
          </p:spPr>
        </p:pic>
      </p:grpSp>
      <p:sp>
        <p:nvSpPr>
          <p:cNvPr id="1056" name="TextBox 1055">
            <a:extLst>
              <a:ext uri="{FF2B5EF4-FFF2-40B4-BE49-F238E27FC236}">
                <a16:creationId xmlns:a16="http://schemas.microsoft.com/office/drawing/2014/main" id="{F65FE418-1A8F-87B3-AA82-042A2B7CF3FF}"/>
              </a:ext>
            </a:extLst>
          </p:cNvPr>
          <p:cNvSpPr txBox="1"/>
          <p:nvPr/>
        </p:nvSpPr>
        <p:spPr>
          <a:xfrm>
            <a:off x="8271422" y="3036130"/>
            <a:ext cx="1187479" cy="338554"/>
          </a:xfrm>
          <a:prstGeom prst="rect">
            <a:avLst/>
          </a:prstGeom>
          <a:noFill/>
        </p:spPr>
        <p:txBody>
          <a:bodyPr wrap="square" rtlCol="0">
            <a:spAutoFit/>
          </a:bodyPr>
          <a:lstStyle/>
          <a:p>
            <a:pPr algn="ctr"/>
            <a:r>
              <a:rPr lang="en-US" sz="1600">
                <a:latin typeface="Cambria" panose="02040503050406030204" pitchFamily="18" charset="0"/>
                <a:ea typeface="Cambria" panose="02040503050406030204" pitchFamily="18" charset="0"/>
              </a:rPr>
              <a:t>~$233MM</a:t>
            </a:r>
            <a:endParaRPr lang="en-IN" sz="1600">
              <a:latin typeface="Cambria" panose="02040503050406030204" pitchFamily="18" charset="0"/>
              <a:ea typeface="Cambria" panose="02040503050406030204" pitchFamily="18" charset="0"/>
            </a:endParaRPr>
          </a:p>
        </p:txBody>
      </p:sp>
      <p:sp>
        <p:nvSpPr>
          <p:cNvPr id="1057" name="TextBox 1056">
            <a:extLst>
              <a:ext uri="{FF2B5EF4-FFF2-40B4-BE49-F238E27FC236}">
                <a16:creationId xmlns:a16="http://schemas.microsoft.com/office/drawing/2014/main" id="{04457EA6-B27B-C92B-CABE-A010E510BF10}"/>
              </a:ext>
            </a:extLst>
          </p:cNvPr>
          <p:cNvSpPr txBox="1"/>
          <p:nvPr/>
        </p:nvSpPr>
        <p:spPr>
          <a:xfrm>
            <a:off x="8433558" y="3257183"/>
            <a:ext cx="765598" cy="215444"/>
          </a:xfrm>
          <a:prstGeom prst="rect">
            <a:avLst/>
          </a:prstGeom>
          <a:noFill/>
        </p:spPr>
        <p:txBody>
          <a:bodyPr wrap="square" rtlCol="0">
            <a:spAutoFit/>
          </a:bodyPr>
          <a:lstStyle/>
          <a:p>
            <a:pPr algn="ctr"/>
            <a:r>
              <a:rPr lang="en-US" sz="800" i="1">
                <a:latin typeface="Cambria" panose="02040503050406030204" pitchFamily="18" charset="0"/>
                <a:ea typeface="Cambria" panose="02040503050406030204" pitchFamily="18" charset="0"/>
              </a:rPr>
              <a:t>Cash</a:t>
            </a:r>
            <a:endParaRPr lang="en-IN" sz="800" i="1">
              <a:latin typeface="Cambria" panose="02040503050406030204" pitchFamily="18" charset="0"/>
              <a:ea typeface="Cambria" panose="02040503050406030204" pitchFamily="18" charset="0"/>
            </a:endParaRPr>
          </a:p>
        </p:txBody>
      </p:sp>
      <p:cxnSp>
        <p:nvCxnSpPr>
          <p:cNvPr id="1058" name="Straight Connector 1057">
            <a:extLst>
              <a:ext uri="{FF2B5EF4-FFF2-40B4-BE49-F238E27FC236}">
                <a16:creationId xmlns:a16="http://schemas.microsoft.com/office/drawing/2014/main" id="{F1D3EC75-850F-B9E4-B8C9-F08DD0DB547D}"/>
              </a:ext>
            </a:extLst>
          </p:cNvPr>
          <p:cNvCxnSpPr>
            <a:cxnSpLocks/>
          </p:cNvCxnSpPr>
          <p:nvPr/>
        </p:nvCxnSpPr>
        <p:spPr>
          <a:xfrm>
            <a:off x="6298142" y="2995088"/>
            <a:ext cx="5055658" cy="0"/>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AEF6AC47-EE38-03AB-0E72-0B9853B673E2}"/>
              </a:ext>
            </a:extLst>
          </p:cNvPr>
          <p:cNvSpPr>
            <a:spLocks noGrp="1"/>
          </p:cNvSpPr>
          <p:nvPr>
            <p:ph type="sldNum" sz="quarter" idx="12"/>
          </p:nvPr>
        </p:nvSpPr>
        <p:spPr/>
        <p:txBody>
          <a:bodyPr/>
          <a:lstStyle/>
          <a:p>
            <a:fld id="{27228860-FD8D-418C-88C6-53441B2F25DA}" type="slidenum">
              <a:rPr lang="en-IN" smtClean="0"/>
              <a:t>5</a:t>
            </a:fld>
            <a:endParaRPr lang="en-IN"/>
          </a:p>
        </p:txBody>
      </p:sp>
      <p:grpSp>
        <p:nvGrpSpPr>
          <p:cNvPr id="10" name="Group 9">
            <a:extLst>
              <a:ext uri="{FF2B5EF4-FFF2-40B4-BE49-F238E27FC236}">
                <a16:creationId xmlns:a16="http://schemas.microsoft.com/office/drawing/2014/main" id="{316947E2-6174-A314-FA49-9D7DAA702A38}"/>
              </a:ext>
            </a:extLst>
          </p:cNvPr>
          <p:cNvGrpSpPr/>
          <p:nvPr/>
        </p:nvGrpSpPr>
        <p:grpSpPr>
          <a:xfrm>
            <a:off x="4645830" y="3126625"/>
            <a:ext cx="1219200" cy="1151967"/>
            <a:chOff x="4645830" y="3262931"/>
            <a:chExt cx="1219200" cy="1015661"/>
          </a:xfrm>
        </p:grpSpPr>
        <p:graphicFrame>
          <p:nvGraphicFramePr>
            <p:cNvPr id="5" name="Chart 4">
              <a:extLst>
                <a:ext uri="{FF2B5EF4-FFF2-40B4-BE49-F238E27FC236}">
                  <a16:creationId xmlns:a16="http://schemas.microsoft.com/office/drawing/2014/main" id="{4F1F33E4-0285-2138-28E0-DC5CACC1EFC1}"/>
                </a:ext>
              </a:extLst>
            </p:cNvPr>
            <p:cNvGraphicFramePr/>
            <p:nvPr>
              <p:extLst>
                <p:ext uri="{D42A27DB-BD31-4B8C-83A1-F6EECF244321}">
                  <p14:modId xmlns:p14="http://schemas.microsoft.com/office/powerpoint/2010/main" val="1822091956"/>
                </p:ext>
              </p:extLst>
            </p:nvPr>
          </p:nvGraphicFramePr>
          <p:xfrm>
            <a:off x="4645830" y="3262931"/>
            <a:ext cx="1219200" cy="1015661"/>
          </p:xfrm>
          <a:graphic>
            <a:graphicData uri="http://schemas.openxmlformats.org/drawingml/2006/chart">
              <c:chart xmlns:c="http://schemas.openxmlformats.org/drawingml/2006/chart" xmlns:r="http://schemas.openxmlformats.org/officeDocument/2006/relationships" r:id="rId10"/>
            </a:graphicData>
          </a:graphic>
        </p:graphicFrame>
        <p:sp>
          <p:nvSpPr>
            <p:cNvPr id="6" name="Rectangle 5">
              <a:extLst>
                <a:ext uri="{FF2B5EF4-FFF2-40B4-BE49-F238E27FC236}">
                  <a16:creationId xmlns:a16="http://schemas.microsoft.com/office/drawing/2014/main" id="{75FF3EE0-88F9-2C7A-6528-6794CC644F98}"/>
                </a:ext>
              </a:extLst>
            </p:cNvPr>
            <p:cNvSpPr/>
            <p:nvPr/>
          </p:nvSpPr>
          <p:spPr>
            <a:xfrm>
              <a:off x="4926817" y="3298610"/>
              <a:ext cx="657225" cy="447675"/>
            </a:xfrm>
            <a:prstGeom prst="rect">
              <a:avLst/>
            </a:prstGeom>
            <a:noFill/>
            <a:ln w="127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EEB6066-6471-7177-6925-D313F147808F}"/>
                </a:ext>
              </a:extLst>
            </p:cNvPr>
            <p:cNvSpPr txBox="1"/>
            <p:nvPr/>
          </p:nvSpPr>
          <p:spPr>
            <a:xfrm>
              <a:off x="4996146" y="3408400"/>
              <a:ext cx="499611" cy="203519"/>
            </a:xfrm>
            <a:prstGeom prst="rect">
              <a:avLst/>
            </a:prstGeom>
            <a:noFill/>
          </p:spPr>
          <p:txBody>
            <a:bodyPr wrap="square" rtlCol="0">
              <a:spAutoFit/>
            </a:bodyPr>
            <a:lstStyle/>
            <a:p>
              <a:pPr algn="ctr"/>
              <a:r>
                <a:rPr lang="en-US" sz="900" b="1">
                  <a:latin typeface="Cambria" panose="02040503050406030204" pitchFamily="18" charset="0"/>
                  <a:ea typeface="Cambria" panose="02040503050406030204" pitchFamily="18" charset="0"/>
                </a:rPr>
                <a:t>+53%</a:t>
              </a:r>
              <a:endParaRPr lang="en-IN" sz="900" b="1">
                <a:latin typeface="Cambria" panose="02040503050406030204" pitchFamily="18" charset="0"/>
                <a:ea typeface="Cambria" panose="02040503050406030204" pitchFamily="18" charset="0"/>
              </a:endParaRPr>
            </a:p>
          </p:txBody>
        </p:sp>
      </p:grpSp>
      <p:cxnSp>
        <p:nvCxnSpPr>
          <p:cNvPr id="9" name="Straight Arrow Connector 8">
            <a:extLst>
              <a:ext uri="{FF2B5EF4-FFF2-40B4-BE49-F238E27FC236}">
                <a16:creationId xmlns:a16="http://schemas.microsoft.com/office/drawing/2014/main" id="{AADDE6CB-EB11-9793-3F13-E09DE52102D8}"/>
              </a:ext>
            </a:extLst>
          </p:cNvPr>
          <p:cNvCxnSpPr/>
          <p:nvPr/>
        </p:nvCxnSpPr>
        <p:spPr>
          <a:xfrm>
            <a:off x="2921000" y="3320494"/>
            <a:ext cx="1910080"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05577FB2-F87E-D7D0-952C-42D3525F8B89}"/>
              </a:ext>
            </a:extLst>
          </p:cNvPr>
          <p:cNvSpPr txBox="1"/>
          <p:nvPr/>
        </p:nvSpPr>
        <p:spPr>
          <a:xfrm>
            <a:off x="3609045" y="3388729"/>
            <a:ext cx="965200" cy="246221"/>
          </a:xfrm>
          <a:prstGeom prst="rect">
            <a:avLst/>
          </a:prstGeom>
          <a:noFill/>
          <a:ln w="9525">
            <a:solidFill>
              <a:srgbClr val="065DAA"/>
            </a:solidFill>
            <a:prstDash val="dash"/>
          </a:ln>
        </p:spPr>
        <p:txBody>
          <a:bodyPr wrap="square" rtlCol="0">
            <a:spAutoFit/>
          </a:bodyPr>
          <a:lstStyle/>
          <a:p>
            <a:pPr algn="ctr"/>
            <a:r>
              <a:rPr lang="en-US" sz="1000">
                <a:latin typeface="Cambria" panose="02040503050406030204" pitchFamily="18" charset="0"/>
                <a:ea typeface="Cambria" panose="02040503050406030204" pitchFamily="18" charset="0"/>
              </a:rPr>
              <a:t>Potential</a:t>
            </a:r>
            <a:endParaRPr lang="en-IN" sz="1000">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94765228-A47F-2A65-84E1-77533B9122A3}"/>
              </a:ext>
            </a:extLst>
          </p:cNvPr>
          <p:cNvSpPr txBox="1"/>
          <p:nvPr/>
        </p:nvSpPr>
        <p:spPr>
          <a:xfrm>
            <a:off x="3609045" y="3822703"/>
            <a:ext cx="965200" cy="246221"/>
          </a:xfrm>
          <a:prstGeom prst="rect">
            <a:avLst/>
          </a:prstGeom>
          <a:noFill/>
          <a:ln w="9525">
            <a:solidFill>
              <a:srgbClr val="C00000"/>
            </a:solidFill>
            <a:prstDash val="dash"/>
          </a:ln>
        </p:spPr>
        <p:txBody>
          <a:bodyPr wrap="square" rtlCol="0">
            <a:spAutoFit/>
          </a:bodyPr>
          <a:lstStyle/>
          <a:p>
            <a:pPr algn="ctr"/>
            <a:r>
              <a:rPr lang="en-US" sz="1000">
                <a:latin typeface="Cambria" panose="02040503050406030204" pitchFamily="18" charset="0"/>
                <a:ea typeface="Cambria" panose="02040503050406030204" pitchFamily="18" charset="0"/>
              </a:rPr>
              <a:t>Share price</a:t>
            </a:r>
            <a:endParaRPr lang="en-IN" sz="1000">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369442F7-ADC3-B91A-F1C3-DCDBF8EEF3FB}"/>
              </a:ext>
            </a:extLst>
          </p:cNvPr>
          <p:cNvSpPr txBox="1"/>
          <p:nvPr/>
        </p:nvSpPr>
        <p:spPr>
          <a:xfrm>
            <a:off x="5042668" y="3830398"/>
            <a:ext cx="418332" cy="230832"/>
          </a:xfrm>
          <a:prstGeom prst="rect">
            <a:avLst/>
          </a:prstGeom>
          <a:noFill/>
        </p:spPr>
        <p:txBody>
          <a:bodyPr wrap="square" rtlCol="0">
            <a:spAutoFit/>
          </a:bodyPr>
          <a:lstStyle/>
          <a:p>
            <a:pPr algn="ctr"/>
            <a:r>
              <a:rPr lang="en-US" sz="900" b="1">
                <a:solidFill>
                  <a:schemeClr val="bg1"/>
                </a:solidFill>
                <a:latin typeface="Cambria" panose="02040503050406030204" pitchFamily="18" charset="0"/>
                <a:ea typeface="Cambria" panose="02040503050406030204" pitchFamily="18" charset="0"/>
              </a:rPr>
              <a:t>1.2</a:t>
            </a:r>
            <a:endParaRPr lang="en-IN" sz="900" b="1">
              <a:solidFill>
                <a:schemeClr val="bg1"/>
              </a:solidFill>
              <a:latin typeface="Cambria" panose="02040503050406030204" pitchFamily="18" charset="0"/>
              <a:ea typeface="Cambria" panose="02040503050406030204" pitchFamily="18" charset="0"/>
            </a:endParaRPr>
          </a:p>
        </p:txBody>
      </p:sp>
      <p:cxnSp>
        <p:nvCxnSpPr>
          <p:cNvPr id="21" name="Straight Arrow Connector 20">
            <a:extLst>
              <a:ext uri="{FF2B5EF4-FFF2-40B4-BE49-F238E27FC236}">
                <a16:creationId xmlns:a16="http://schemas.microsoft.com/office/drawing/2014/main" id="{9B234E89-5849-C603-1D54-9F32C975043C}"/>
              </a:ext>
            </a:extLst>
          </p:cNvPr>
          <p:cNvCxnSpPr>
            <a:cxnSpLocks/>
            <a:stCxn id="19" idx="3"/>
            <a:endCxn id="20" idx="1"/>
          </p:cNvCxnSpPr>
          <p:nvPr/>
        </p:nvCxnSpPr>
        <p:spPr>
          <a:xfrm>
            <a:off x="4574245" y="3945814"/>
            <a:ext cx="468423" cy="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2444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023F4-3810-38C1-AED8-C2587337B4FB}"/>
              </a:ext>
            </a:extLst>
          </p:cNvPr>
          <p:cNvSpPr>
            <a:spLocks noGrp="1"/>
          </p:cNvSpPr>
          <p:nvPr>
            <p:ph type="title"/>
          </p:nvPr>
        </p:nvSpPr>
        <p:spPr/>
        <p:txBody>
          <a:bodyPr/>
          <a:lstStyle/>
          <a:p>
            <a:r>
              <a:rPr lang="en-US"/>
              <a:t>Timelines</a:t>
            </a:r>
            <a:endParaRPr lang="en-IN"/>
          </a:p>
        </p:txBody>
      </p:sp>
      <p:graphicFrame>
        <p:nvGraphicFramePr>
          <p:cNvPr id="3" name="Diagram 2">
            <a:extLst>
              <a:ext uri="{FF2B5EF4-FFF2-40B4-BE49-F238E27FC236}">
                <a16:creationId xmlns:a16="http://schemas.microsoft.com/office/drawing/2014/main" id="{B8E23A1B-D4E2-B2AB-A91D-73C01A54754D}"/>
              </a:ext>
            </a:extLst>
          </p:cNvPr>
          <p:cNvGraphicFramePr/>
          <p:nvPr>
            <p:extLst>
              <p:ext uri="{D42A27DB-BD31-4B8C-83A1-F6EECF244321}">
                <p14:modId xmlns:p14="http://schemas.microsoft.com/office/powerpoint/2010/main" val="766947292"/>
              </p:ext>
            </p:extLst>
          </p:nvPr>
        </p:nvGraphicFramePr>
        <p:xfrm>
          <a:off x="838200" y="1625601"/>
          <a:ext cx="5064682" cy="4489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Straight Connector 4">
            <a:extLst>
              <a:ext uri="{FF2B5EF4-FFF2-40B4-BE49-F238E27FC236}">
                <a16:creationId xmlns:a16="http://schemas.microsoft.com/office/drawing/2014/main" id="{91A7D0D2-1919-36EF-3AA6-4CBBC3C7C380}"/>
              </a:ext>
            </a:extLst>
          </p:cNvPr>
          <p:cNvCxnSpPr/>
          <p:nvPr/>
        </p:nvCxnSpPr>
        <p:spPr>
          <a:xfrm>
            <a:off x="838200" y="1625600"/>
            <a:ext cx="10515600"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8" name="Diagram 7">
            <a:extLst>
              <a:ext uri="{FF2B5EF4-FFF2-40B4-BE49-F238E27FC236}">
                <a16:creationId xmlns:a16="http://schemas.microsoft.com/office/drawing/2014/main" id="{8029E27C-EFBA-A50A-1679-D4258948A24F}"/>
              </a:ext>
            </a:extLst>
          </p:cNvPr>
          <p:cNvGraphicFramePr/>
          <p:nvPr>
            <p:extLst>
              <p:ext uri="{D42A27DB-BD31-4B8C-83A1-F6EECF244321}">
                <p14:modId xmlns:p14="http://schemas.microsoft.com/office/powerpoint/2010/main" val="1707353183"/>
              </p:ext>
            </p:extLst>
          </p:nvPr>
        </p:nvGraphicFramePr>
        <p:xfrm>
          <a:off x="6289118" y="1723304"/>
          <a:ext cx="5064682" cy="43913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C0DFFA37-947F-56A4-C385-380DA66B9AF8}"/>
              </a:ext>
            </a:extLst>
          </p:cNvPr>
          <p:cNvSpPr>
            <a:spLocks noGrp="1"/>
          </p:cNvSpPr>
          <p:nvPr>
            <p:ph type="sldNum" sz="quarter" idx="12"/>
          </p:nvPr>
        </p:nvSpPr>
        <p:spPr/>
        <p:txBody>
          <a:bodyPr/>
          <a:lstStyle/>
          <a:p>
            <a:fld id="{27228860-FD8D-418C-88C6-53441B2F25DA}" type="slidenum">
              <a:rPr lang="en-IN" smtClean="0"/>
              <a:t>6</a:t>
            </a:fld>
            <a:endParaRPr lang="en-IN"/>
          </a:p>
        </p:txBody>
      </p:sp>
    </p:spTree>
    <p:extLst>
      <p:ext uri="{BB962C8B-B14F-4D97-AF65-F5344CB8AC3E}">
        <p14:creationId xmlns:p14="http://schemas.microsoft.com/office/powerpoint/2010/main" val="2552512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a:extLst>
              <a:ext uri="{FF2B5EF4-FFF2-40B4-BE49-F238E27FC236}">
                <a16:creationId xmlns:a16="http://schemas.microsoft.com/office/drawing/2014/main" id="{E25308FB-0B99-5BC4-1221-29FED16FD7D3}"/>
              </a:ext>
            </a:extLst>
          </p:cNvPr>
          <p:cNvCxnSpPr>
            <a:cxnSpLocks/>
            <a:stCxn id="11" idx="3"/>
          </p:cNvCxnSpPr>
          <p:nvPr/>
        </p:nvCxnSpPr>
        <p:spPr>
          <a:xfrm>
            <a:off x="1988187" y="4177178"/>
            <a:ext cx="8743313" cy="1340027"/>
          </a:xfrm>
          <a:prstGeom prst="straightConnector1">
            <a:avLst/>
          </a:prstGeom>
          <a:ln w="9525">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68419B4E-3772-159F-15A1-D4916FD72771}"/>
              </a:ext>
            </a:extLst>
          </p:cNvPr>
          <p:cNvSpPr>
            <a:spLocks noGrp="1"/>
          </p:cNvSpPr>
          <p:nvPr>
            <p:ph type="title"/>
          </p:nvPr>
        </p:nvSpPr>
        <p:spPr>
          <a:xfrm>
            <a:off x="838200" y="365126"/>
            <a:ext cx="10515600" cy="786600"/>
          </a:xfrm>
        </p:spPr>
        <p:txBody>
          <a:bodyPr>
            <a:normAutofit/>
          </a:bodyPr>
          <a:lstStyle/>
          <a:p>
            <a:r>
              <a:rPr lang="en-US" sz="3100">
                <a:latin typeface="Cambria" panose="02040503050406030204" pitchFamily="18" charset="0"/>
                <a:ea typeface="Cambria" panose="02040503050406030204" pitchFamily="18" charset="0"/>
              </a:rPr>
              <a:t>From Hero to </a:t>
            </a:r>
            <a:r>
              <a:rPr lang="en-US" sz="3100">
                <a:solidFill>
                  <a:srgbClr val="C00000"/>
                </a:solidFill>
                <a:latin typeface="Cambria" panose="02040503050406030204" pitchFamily="18" charset="0"/>
                <a:ea typeface="Cambria" panose="02040503050406030204" pitchFamily="18" charset="0"/>
              </a:rPr>
              <a:t>Hindsight</a:t>
            </a:r>
            <a:r>
              <a:rPr lang="en-US" sz="3100">
                <a:latin typeface="Cambria" panose="02040503050406030204" pitchFamily="18" charset="0"/>
                <a:ea typeface="Cambria" panose="02040503050406030204" pitchFamily="18" charset="0"/>
              </a:rPr>
              <a:t>: GoPro’s Journey Through Time</a:t>
            </a:r>
            <a:endParaRPr lang="en-IN" sz="3100">
              <a:latin typeface="Cambria" panose="02040503050406030204" pitchFamily="18" charset="0"/>
              <a:ea typeface="Cambria" panose="02040503050406030204" pitchFamily="18" charset="0"/>
            </a:endParaRPr>
          </a:p>
        </p:txBody>
      </p:sp>
      <p:cxnSp>
        <p:nvCxnSpPr>
          <p:cNvPr id="4" name="Straight Connector 3">
            <a:extLst>
              <a:ext uri="{FF2B5EF4-FFF2-40B4-BE49-F238E27FC236}">
                <a16:creationId xmlns:a16="http://schemas.microsoft.com/office/drawing/2014/main" id="{9B3DAF01-4391-6066-C93D-1F705D09223D}"/>
              </a:ext>
            </a:extLst>
          </p:cNvPr>
          <p:cNvCxnSpPr/>
          <p:nvPr/>
        </p:nvCxnSpPr>
        <p:spPr>
          <a:xfrm>
            <a:off x="830638" y="2073105"/>
            <a:ext cx="1051909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aphicFrame>
        <p:nvGraphicFramePr>
          <p:cNvPr id="5" name="Chart 4">
            <a:extLst>
              <a:ext uri="{FF2B5EF4-FFF2-40B4-BE49-F238E27FC236}">
                <a16:creationId xmlns:a16="http://schemas.microsoft.com/office/drawing/2014/main" id="{1DF47FE1-9B3A-738E-680F-EDA676830326}"/>
              </a:ext>
            </a:extLst>
          </p:cNvPr>
          <p:cNvGraphicFramePr/>
          <p:nvPr>
            <p:extLst>
              <p:ext uri="{D42A27DB-BD31-4B8C-83A1-F6EECF244321}">
                <p14:modId xmlns:p14="http://schemas.microsoft.com/office/powerpoint/2010/main" val="2772716581"/>
              </p:ext>
            </p:extLst>
          </p:nvPr>
        </p:nvGraphicFramePr>
        <p:xfrm>
          <a:off x="830638" y="3916133"/>
          <a:ext cx="10519090" cy="2233188"/>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55FF0501-C2AE-DF19-5BAF-AAAD7697283B}"/>
              </a:ext>
            </a:extLst>
          </p:cNvPr>
          <p:cNvCxnSpPr>
            <a:cxnSpLocks/>
          </p:cNvCxnSpPr>
          <p:nvPr/>
        </p:nvCxnSpPr>
        <p:spPr>
          <a:xfrm flipV="1">
            <a:off x="2771121" y="1163137"/>
            <a:ext cx="0" cy="4204600"/>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13EDC16-7F28-22B2-A063-F4BFD2E3B9A8}"/>
              </a:ext>
            </a:extLst>
          </p:cNvPr>
          <p:cNvCxnSpPr>
            <a:cxnSpLocks/>
          </p:cNvCxnSpPr>
          <p:nvPr/>
        </p:nvCxnSpPr>
        <p:spPr>
          <a:xfrm flipV="1">
            <a:off x="6638125" y="1148934"/>
            <a:ext cx="0" cy="438632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63D05E6-8CD2-743D-B323-AFA5CCC2897B}"/>
              </a:ext>
            </a:extLst>
          </p:cNvPr>
          <p:cNvSpPr txBox="1"/>
          <p:nvPr/>
        </p:nvSpPr>
        <p:spPr>
          <a:xfrm>
            <a:off x="931554" y="1148934"/>
            <a:ext cx="1814839" cy="369332"/>
          </a:xfrm>
          <a:prstGeom prst="rect">
            <a:avLst/>
          </a:prstGeom>
          <a:noFill/>
        </p:spPr>
        <p:txBody>
          <a:bodyPr wrap="square" rtlCol="0">
            <a:spAutoFit/>
          </a:bodyPr>
          <a:lstStyle/>
          <a:p>
            <a:r>
              <a:rPr lang="en-US">
                <a:latin typeface="Cambria" panose="02040503050406030204" pitchFamily="18" charset="0"/>
                <a:ea typeface="Cambria" panose="02040503050406030204" pitchFamily="18" charset="0"/>
              </a:rPr>
              <a:t>The Golden Age</a:t>
            </a:r>
            <a:endParaRPr lang="en-IN">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D9E781F0-1180-3687-B9D9-9CC88CC3A5F6}"/>
              </a:ext>
            </a:extLst>
          </p:cNvPr>
          <p:cNvSpPr txBox="1"/>
          <p:nvPr/>
        </p:nvSpPr>
        <p:spPr>
          <a:xfrm>
            <a:off x="830638" y="1518670"/>
            <a:ext cx="1915746" cy="461665"/>
          </a:xfrm>
          <a:prstGeom prst="rect">
            <a:avLst/>
          </a:prstGeom>
          <a:noFill/>
        </p:spPr>
        <p:txBody>
          <a:bodyPr wrap="square" rtlCol="0">
            <a:spAutoFit/>
          </a:bodyPr>
          <a:lstStyle/>
          <a:p>
            <a:pPr algn="ctr"/>
            <a:r>
              <a:rPr lang="en-US" sz="1200">
                <a:latin typeface="Cambria" panose="02040503050406030204" pitchFamily="18" charset="0"/>
                <a:ea typeface="Cambria" panose="02040503050406030204" pitchFamily="18" charset="0"/>
              </a:rPr>
              <a:t>Optimism &amp; Ambition Backed by Results</a:t>
            </a:r>
            <a:endParaRPr lang="en-IN" sz="1200">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CF946264-1E0B-456D-F170-36EA85740672}"/>
              </a:ext>
            </a:extLst>
          </p:cNvPr>
          <p:cNvSpPr txBox="1"/>
          <p:nvPr/>
        </p:nvSpPr>
        <p:spPr>
          <a:xfrm>
            <a:off x="3739037" y="1148934"/>
            <a:ext cx="2020413"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The Era of Doom</a:t>
            </a:r>
            <a:endParaRPr lang="en-IN">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F4F169EC-02E2-8807-D631-6C07FAC3C27B}"/>
              </a:ext>
            </a:extLst>
          </p:cNvPr>
          <p:cNvSpPr txBox="1"/>
          <p:nvPr/>
        </p:nvSpPr>
        <p:spPr>
          <a:xfrm>
            <a:off x="3739037" y="1518670"/>
            <a:ext cx="2020412" cy="461665"/>
          </a:xfrm>
          <a:prstGeom prst="rect">
            <a:avLst/>
          </a:prstGeom>
          <a:noFill/>
        </p:spPr>
        <p:txBody>
          <a:bodyPr wrap="square" rtlCol="0">
            <a:spAutoFit/>
          </a:bodyPr>
          <a:lstStyle/>
          <a:p>
            <a:pPr algn="ctr"/>
            <a:r>
              <a:rPr lang="en-US" sz="1200">
                <a:latin typeface="Cambria" panose="02040503050406030204" pitchFamily="18" charset="0"/>
                <a:ea typeface="Cambria" panose="02040503050406030204" pitchFamily="18" charset="0"/>
              </a:rPr>
              <a:t>Consecutive Blunders &amp; Misjudgments</a:t>
            </a:r>
            <a:endParaRPr lang="en-IN" sz="1200">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A6A403EF-3E04-2E0F-CD39-C3BCDCF670D3}"/>
              </a:ext>
            </a:extLst>
          </p:cNvPr>
          <p:cNvSpPr txBox="1"/>
          <p:nvPr/>
        </p:nvSpPr>
        <p:spPr>
          <a:xfrm>
            <a:off x="8075753" y="1163137"/>
            <a:ext cx="2180709"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Dead Brand Walking</a:t>
            </a:r>
            <a:endParaRPr lang="en-IN">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3E45C680-A67D-392C-E02A-4A4B51773E12}"/>
              </a:ext>
            </a:extLst>
          </p:cNvPr>
          <p:cNvSpPr txBox="1"/>
          <p:nvPr/>
        </p:nvSpPr>
        <p:spPr>
          <a:xfrm>
            <a:off x="8075753" y="1518670"/>
            <a:ext cx="2180709" cy="461665"/>
          </a:xfrm>
          <a:prstGeom prst="rect">
            <a:avLst/>
          </a:prstGeom>
          <a:noFill/>
        </p:spPr>
        <p:txBody>
          <a:bodyPr wrap="square" rtlCol="0">
            <a:spAutoFit/>
          </a:bodyPr>
          <a:lstStyle/>
          <a:p>
            <a:pPr algn="ctr"/>
            <a:r>
              <a:rPr lang="en-US" sz="1200">
                <a:latin typeface="Cambria" panose="02040503050406030204" pitchFamily="18" charset="0"/>
                <a:ea typeface="Cambria" panose="02040503050406030204" pitchFamily="18" charset="0"/>
              </a:rPr>
              <a:t>Rearranging Chairs on the Titanic</a:t>
            </a:r>
            <a:endParaRPr lang="en-IN" sz="1200">
              <a:latin typeface="Cambria" panose="02040503050406030204" pitchFamily="18" charset="0"/>
              <a:ea typeface="Cambria" panose="02040503050406030204" pitchFamily="18" charset="0"/>
            </a:endParaRPr>
          </a:p>
        </p:txBody>
      </p:sp>
      <p:cxnSp>
        <p:nvCxnSpPr>
          <p:cNvPr id="22" name="Straight Connector 21">
            <a:extLst>
              <a:ext uri="{FF2B5EF4-FFF2-40B4-BE49-F238E27FC236}">
                <a16:creationId xmlns:a16="http://schemas.microsoft.com/office/drawing/2014/main" id="{BBFA0361-DBC5-C530-06C6-22F63B60AFDB}"/>
              </a:ext>
            </a:extLst>
          </p:cNvPr>
          <p:cNvCxnSpPr>
            <a:cxnSpLocks/>
          </p:cNvCxnSpPr>
          <p:nvPr/>
        </p:nvCxnSpPr>
        <p:spPr>
          <a:xfrm flipV="1">
            <a:off x="830638" y="1163137"/>
            <a:ext cx="0" cy="373693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ECE66941-43A8-B1A4-3DB6-830643BBFEBB}"/>
              </a:ext>
            </a:extLst>
          </p:cNvPr>
          <p:cNvSpPr txBox="1"/>
          <p:nvPr/>
        </p:nvSpPr>
        <p:spPr>
          <a:xfrm>
            <a:off x="838200" y="2073105"/>
            <a:ext cx="1908184" cy="1954381"/>
          </a:xfrm>
          <a:prstGeom prst="rect">
            <a:avLst/>
          </a:prstGeom>
          <a:noFill/>
        </p:spPr>
        <p:txBody>
          <a:bodyPr wrap="square" rtlCol="0">
            <a:spAutoFit/>
          </a:bodyPr>
          <a:lstStyle/>
          <a:p>
            <a:pPr marL="285750" indent="-285750">
              <a:buFont typeface="Arial" panose="020B0604020202020204" pitchFamily="34" charset="0"/>
              <a:buChar char="•"/>
            </a:pPr>
            <a:r>
              <a:rPr lang="en-US" sz="1000">
                <a:latin typeface="Cambria" panose="02040503050406030204" pitchFamily="18" charset="0"/>
                <a:ea typeface="Cambria" panose="02040503050406030204" pitchFamily="18" charset="0"/>
              </a:rPr>
              <a:t>GoPro shipment higher every year due to organic flywheel effect of awareness</a:t>
            </a:r>
          </a:p>
          <a:p>
            <a:pPr marL="285750" indent="-285750">
              <a:buFont typeface="Arial" panose="020B0604020202020204" pitchFamily="34" charset="0"/>
              <a:buChar char="•"/>
            </a:pPr>
            <a:r>
              <a:rPr lang="en-US" sz="1000">
                <a:latin typeface="Cambria" panose="02040503050406030204" pitchFamily="18" charset="0"/>
                <a:ea typeface="Cambria" panose="02040503050406030204" pitchFamily="18" charset="0"/>
              </a:rPr>
              <a:t>Lower end in Retail, high end on Website</a:t>
            </a:r>
          </a:p>
          <a:p>
            <a:pPr marL="285750" indent="-285750">
              <a:buFont typeface="Arial" panose="020B0604020202020204" pitchFamily="34" charset="0"/>
              <a:buChar char="•"/>
            </a:pPr>
            <a:r>
              <a:rPr lang="en-US" sz="1000">
                <a:latin typeface="Cambria" panose="02040503050406030204" pitchFamily="18" charset="0"/>
                <a:ea typeface="Cambria" panose="02040503050406030204" pitchFamily="18" charset="0"/>
              </a:rPr>
              <a:t>Partnerships (Marriot &amp; LG)</a:t>
            </a:r>
          </a:p>
          <a:p>
            <a:pPr marL="285750" indent="-285750">
              <a:buFont typeface="Arial" panose="020B0604020202020204" pitchFamily="34" charset="0"/>
              <a:buChar char="•"/>
            </a:pPr>
            <a:r>
              <a:rPr lang="en-US" sz="1000">
                <a:latin typeface="Cambria" panose="02040503050406030204" pitchFamily="18" charset="0"/>
                <a:ea typeface="Cambria" panose="02040503050406030204" pitchFamily="18" charset="0"/>
              </a:rPr>
              <a:t>Entertainment Division for high margin entertainment industry licenses</a:t>
            </a:r>
            <a:endParaRPr lang="en-IN" sz="100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A31F4151-018D-EB63-4CEB-50FF08DC6799}"/>
              </a:ext>
            </a:extLst>
          </p:cNvPr>
          <p:cNvSpPr txBox="1"/>
          <p:nvPr/>
        </p:nvSpPr>
        <p:spPr>
          <a:xfrm>
            <a:off x="2803419" y="2073105"/>
            <a:ext cx="3809959" cy="2292935"/>
          </a:xfrm>
          <a:prstGeom prst="rect">
            <a:avLst/>
          </a:prstGeom>
          <a:noFill/>
        </p:spPr>
        <p:txBody>
          <a:bodyPr wrap="square" rtlCol="0">
            <a:spAutoFit/>
          </a:bodyPr>
          <a:lstStyle/>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Locked software improvements and no discounts on previous models with minor enhancements.</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Her05 and Her06 underperformed, leading to forced price cuts.</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Failed entry into the DJI-dominated drone market, resulting in a quick exit and layoffs.</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Entertainment and drone divisions laid off; $30M spent on severance for the entertainment division.</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Shifted focus to smartphone apps, but desktop app users remained loyal; mass users content with existing tools.</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CEO admitted market failures and refocused on action users.</a:t>
            </a:r>
            <a:endParaRPr lang="en-IN" sz="110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58D9F31E-3117-BAD2-C2BC-A163D2166D5F}"/>
              </a:ext>
            </a:extLst>
          </p:cNvPr>
          <p:cNvSpPr txBox="1"/>
          <p:nvPr/>
        </p:nvSpPr>
        <p:spPr>
          <a:xfrm>
            <a:off x="6638126" y="2073105"/>
            <a:ext cx="4719164" cy="2631490"/>
          </a:xfrm>
          <a:prstGeom prst="rect">
            <a:avLst/>
          </a:prstGeom>
          <a:noFill/>
        </p:spPr>
        <p:txBody>
          <a:bodyPr wrap="square" rtlCol="0">
            <a:spAutoFit/>
          </a:bodyPr>
          <a:lstStyle/>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Used the pandemic to shift to a direct-to-consumer (D2C) model, eliminating middlemen.</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Developed a versatile camera with potential for other uses and adjacent markets.</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Introduced two new models: Bones (for drones, from Her010) and Creator bundle (Her012 with tripod, remote, extra battery).</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Explored potential in security body cams, dash cams, and baby monitors.</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Acquired </a:t>
            </a:r>
            <a:r>
              <a:rPr lang="en-US" sz="1100" err="1">
                <a:latin typeface="Cambria" panose="02040503050406030204" pitchFamily="18" charset="0"/>
                <a:ea typeface="Cambria" panose="02040503050406030204" pitchFamily="18" charset="0"/>
              </a:rPr>
              <a:t>Forcite</a:t>
            </a:r>
            <a:r>
              <a:rPr lang="en-US" sz="1100">
                <a:latin typeface="Cambria" panose="02040503050406030204" pitchFamily="18" charset="0"/>
                <a:ea typeface="Cambria" panose="02040503050406030204" pitchFamily="18" charset="0"/>
              </a:rPr>
              <a:t> helmet with an integrated camera.</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Raised prices despite decreasing shipments.</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Considered pivoting to a software-focused business again, aiming for recurring revenue.</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Took inspiration from the auto industry, treating the camera as a platform rather than a standalone product.</a:t>
            </a:r>
          </a:p>
          <a:p>
            <a:pPr marL="285750" indent="-285750">
              <a:buFont typeface="Arial" panose="020B0604020202020204" pitchFamily="34" charset="0"/>
              <a:buChar char="•"/>
            </a:pPr>
            <a:r>
              <a:rPr lang="en-US" sz="1100">
                <a:latin typeface="Cambria" panose="02040503050406030204" pitchFamily="18" charset="0"/>
                <a:ea typeface="Cambria" panose="02040503050406030204" pitchFamily="18" charset="0"/>
              </a:rPr>
              <a:t>Pivot to subscription-based model</a:t>
            </a:r>
            <a:endParaRPr lang="en-IN" sz="1100">
              <a:latin typeface="Cambria" panose="02040503050406030204" pitchFamily="18" charset="0"/>
              <a:ea typeface="Cambria" panose="02040503050406030204" pitchFamily="18" charset="0"/>
            </a:endParaRPr>
          </a:p>
        </p:txBody>
      </p:sp>
      <p:sp>
        <p:nvSpPr>
          <p:cNvPr id="11" name="Rectangle 10">
            <a:extLst>
              <a:ext uri="{FF2B5EF4-FFF2-40B4-BE49-F238E27FC236}">
                <a16:creationId xmlns:a16="http://schemas.microsoft.com/office/drawing/2014/main" id="{AFE5D344-12EF-4C92-3CAC-74B8DE6AD03B}"/>
              </a:ext>
            </a:extLst>
          </p:cNvPr>
          <p:cNvSpPr/>
          <p:nvPr/>
        </p:nvSpPr>
        <p:spPr>
          <a:xfrm>
            <a:off x="1507066" y="4045944"/>
            <a:ext cx="481121" cy="262467"/>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7922E184-D553-AD5A-E939-129FDEC29DDD}"/>
              </a:ext>
            </a:extLst>
          </p:cNvPr>
          <p:cNvSpPr/>
          <p:nvPr/>
        </p:nvSpPr>
        <p:spPr>
          <a:xfrm>
            <a:off x="10756247" y="5425194"/>
            <a:ext cx="431800" cy="220133"/>
          </a:xfrm>
          <a:prstGeom prst="rect">
            <a:avLst/>
          </a:prstGeom>
          <a:noFill/>
          <a:ln>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7E66E766-D0CC-DD54-061B-C098574895FB}"/>
              </a:ext>
            </a:extLst>
          </p:cNvPr>
          <p:cNvSpPr txBox="1"/>
          <p:nvPr/>
        </p:nvSpPr>
        <p:spPr>
          <a:xfrm rot="542372">
            <a:off x="4467567" y="4350159"/>
            <a:ext cx="959101" cy="276999"/>
          </a:xfrm>
          <a:prstGeom prst="rect">
            <a:avLst/>
          </a:prstGeom>
          <a:noFill/>
        </p:spPr>
        <p:txBody>
          <a:bodyPr wrap="square" rtlCol="0">
            <a:spAutoFit/>
          </a:bodyPr>
          <a:lstStyle/>
          <a:p>
            <a:r>
              <a:rPr lang="en-US" sz="1200" b="1">
                <a:solidFill>
                  <a:srgbClr val="C00000"/>
                </a:solidFill>
                <a:latin typeface="Cambria" panose="02040503050406030204" pitchFamily="18" charset="0"/>
                <a:ea typeface="Cambria" panose="02040503050406030204" pitchFamily="18" charset="0"/>
              </a:rPr>
              <a:t>- 98.69%</a:t>
            </a:r>
            <a:endParaRPr lang="en-IN" sz="1200" b="1">
              <a:solidFill>
                <a:srgbClr val="C00000"/>
              </a:solidFill>
              <a:latin typeface="Cambria" panose="02040503050406030204" pitchFamily="18" charset="0"/>
              <a:ea typeface="Cambria" panose="02040503050406030204" pitchFamily="18" charset="0"/>
            </a:endParaRPr>
          </a:p>
        </p:txBody>
      </p:sp>
      <p:sp>
        <p:nvSpPr>
          <p:cNvPr id="8" name="Slide Number Placeholder 7">
            <a:extLst>
              <a:ext uri="{FF2B5EF4-FFF2-40B4-BE49-F238E27FC236}">
                <a16:creationId xmlns:a16="http://schemas.microsoft.com/office/drawing/2014/main" id="{05FD2122-3B79-187B-26F4-57CC4570D03E}"/>
              </a:ext>
            </a:extLst>
          </p:cNvPr>
          <p:cNvSpPr>
            <a:spLocks noGrp="1"/>
          </p:cNvSpPr>
          <p:nvPr>
            <p:ph type="sldNum" sz="quarter" idx="12"/>
          </p:nvPr>
        </p:nvSpPr>
        <p:spPr/>
        <p:txBody>
          <a:bodyPr/>
          <a:lstStyle/>
          <a:p>
            <a:fld id="{27228860-FD8D-418C-88C6-53441B2F25DA}" type="slidenum">
              <a:rPr lang="en-IN" smtClean="0"/>
              <a:t>7</a:t>
            </a:fld>
            <a:endParaRPr lang="en-IN"/>
          </a:p>
        </p:txBody>
      </p:sp>
    </p:spTree>
    <p:extLst>
      <p:ext uri="{BB962C8B-B14F-4D97-AF65-F5344CB8AC3E}">
        <p14:creationId xmlns:p14="http://schemas.microsoft.com/office/powerpoint/2010/main" val="1114951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CDDF-67F8-2933-A545-8EE874891420}"/>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Golden Age</a:t>
            </a:r>
            <a:endParaRPr lang="en-IN">
              <a:latin typeface="Cambria" panose="02040503050406030204" pitchFamily="18" charset="0"/>
              <a:ea typeface="Cambria" panose="02040503050406030204" pitchFamily="18" charset="0"/>
            </a:endParaRPr>
          </a:p>
        </p:txBody>
      </p:sp>
      <p:graphicFrame>
        <p:nvGraphicFramePr>
          <p:cNvPr id="7" name="Chart 6">
            <a:extLst>
              <a:ext uri="{FF2B5EF4-FFF2-40B4-BE49-F238E27FC236}">
                <a16:creationId xmlns:a16="http://schemas.microsoft.com/office/drawing/2014/main" id="{D8D26198-F205-DB0F-9C2C-5917B0B35A8F}"/>
              </a:ext>
            </a:extLst>
          </p:cNvPr>
          <p:cNvGraphicFramePr/>
          <p:nvPr>
            <p:extLst>
              <p:ext uri="{D42A27DB-BD31-4B8C-83A1-F6EECF244321}">
                <p14:modId xmlns:p14="http://schemas.microsoft.com/office/powerpoint/2010/main" val="2862227010"/>
              </p:ext>
            </p:extLst>
          </p:nvPr>
        </p:nvGraphicFramePr>
        <p:xfrm>
          <a:off x="6095999" y="1934818"/>
          <a:ext cx="5467350" cy="4189942"/>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501FC91C-7BFD-1B3A-FC31-A98B4244ED2B}"/>
              </a:ext>
            </a:extLst>
          </p:cNvPr>
          <p:cNvCxnSpPr>
            <a:cxnSpLocks/>
          </p:cNvCxnSpPr>
          <p:nvPr/>
        </p:nvCxnSpPr>
        <p:spPr>
          <a:xfrm>
            <a:off x="788757" y="1690688"/>
            <a:ext cx="10470229"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395D90E-376F-BC9E-006E-627125003F6A}"/>
              </a:ext>
            </a:extLst>
          </p:cNvPr>
          <p:cNvSpPr txBox="1"/>
          <p:nvPr/>
        </p:nvSpPr>
        <p:spPr>
          <a:xfrm>
            <a:off x="3853044" y="365126"/>
            <a:ext cx="7500756" cy="1403461"/>
          </a:xfrm>
          <a:prstGeom prst="rect">
            <a:avLst/>
          </a:prstGeom>
          <a:noFill/>
        </p:spPr>
        <p:txBody>
          <a:bodyPr wrap="square" rtlCol="0">
            <a:spAutoFit/>
          </a:bodyPr>
          <a:lstStyle/>
          <a:p>
            <a:r>
              <a:rPr lang="en-US" sz="1380">
                <a:solidFill>
                  <a:schemeClr val="bg2">
                    <a:lumMod val="50000"/>
                  </a:schemeClr>
                </a:solidFill>
                <a:latin typeface="Cambria" panose="02040503050406030204" pitchFamily="18" charset="0"/>
                <a:ea typeface="Cambria" panose="02040503050406030204" pitchFamily="18" charset="0"/>
              </a:rPr>
              <a:t>"We see a future in which GoPro serves as a platform for people to visually express themselves like never before, a future in which their shared experiences and collective content on our platform is as valuable to GoPro as YouTube is to Google or Instagram is to Facebook. We have to enable the capture of great content, then we have to enable the easy management and editing of that content to increase the rate of sharing so that we increase the pool of content that we have.“ </a:t>
            </a:r>
          </a:p>
          <a:p>
            <a:r>
              <a:rPr lang="en-US" sz="1380">
                <a:solidFill>
                  <a:schemeClr val="bg2">
                    <a:lumMod val="50000"/>
                  </a:schemeClr>
                </a:solidFill>
                <a:latin typeface="Cambria" panose="02040503050406030204" pitchFamily="18" charset="0"/>
                <a:ea typeface="Cambria" panose="02040503050406030204" pitchFamily="18" charset="0"/>
              </a:rPr>
              <a:t>– Founder &amp; CEO Nick Woodman</a:t>
            </a:r>
            <a:endParaRPr lang="en-IN" sz="1380">
              <a:solidFill>
                <a:schemeClr val="bg2">
                  <a:lumMod val="50000"/>
                </a:schemeClr>
              </a:solidFill>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60AA9CE7-5AF9-F710-BF50-D00E19C95709}"/>
              </a:ext>
            </a:extLst>
          </p:cNvPr>
          <p:cNvSpPr txBox="1"/>
          <p:nvPr/>
        </p:nvSpPr>
        <p:spPr>
          <a:xfrm>
            <a:off x="788756" y="1690687"/>
            <a:ext cx="5307243" cy="2031325"/>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Organic growth through user generated content and word-of-mouth</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“We believe our business focus results in a virtuous cycle and a self-reinforcing consumer acquisition model that fuels our growth.” - 10Q 2012</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Lower-end product to regular customers in Retail (Best Buy, Target, Walmart); high end to Third Party</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Installed distinct point of displays where content attracted customers</a:t>
            </a:r>
            <a:endParaRPr lang="en-IN" sz="1400">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DF3767D8-B7C9-40CF-C6AE-8AF67C046700}"/>
              </a:ext>
            </a:extLst>
          </p:cNvPr>
          <p:cNvSpPr txBox="1"/>
          <p:nvPr/>
        </p:nvSpPr>
        <p:spPr>
          <a:xfrm>
            <a:off x="838200" y="1298308"/>
            <a:ext cx="2910142"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2010-2015</a:t>
            </a:r>
            <a:endParaRPr lang="en-IN">
              <a:latin typeface="Cambria" panose="02040503050406030204" pitchFamily="18" charset="0"/>
              <a:ea typeface="Cambria" panose="02040503050406030204" pitchFamily="18" charset="0"/>
            </a:endParaRPr>
          </a:p>
        </p:txBody>
      </p:sp>
      <p:grpSp>
        <p:nvGrpSpPr>
          <p:cNvPr id="28" name="Group 27">
            <a:extLst>
              <a:ext uri="{FF2B5EF4-FFF2-40B4-BE49-F238E27FC236}">
                <a16:creationId xmlns:a16="http://schemas.microsoft.com/office/drawing/2014/main" id="{7D8FE11C-39EE-02CF-A589-529FDFDB4151}"/>
              </a:ext>
            </a:extLst>
          </p:cNvPr>
          <p:cNvGrpSpPr/>
          <p:nvPr/>
        </p:nvGrpSpPr>
        <p:grpSpPr>
          <a:xfrm>
            <a:off x="838200" y="3804834"/>
            <a:ext cx="5257799" cy="1682146"/>
            <a:chOff x="838200" y="3709822"/>
            <a:chExt cx="5257799" cy="1682146"/>
          </a:xfrm>
        </p:grpSpPr>
        <p:sp>
          <p:nvSpPr>
            <p:cNvPr id="15" name="Rectangle 14">
              <a:extLst>
                <a:ext uri="{FF2B5EF4-FFF2-40B4-BE49-F238E27FC236}">
                  <a16:creationId xmlns:a16="http://schemas.microsoft.com/office/drawing/2014/main" id="{CFB7A2D0-9927-FA10-D1B9-A9A3947E5FBC}"/>
                </a:ext>
              </a:extLst>
            </p:cNvPr>
            <p:cNvSpPr/>
            <p:nvPr/>
          </p:nvSpPr>
          <p:spPr>
            <a:xfrm>
              <a:off x="838200" y="3709822"/>
              <a:ext cx="5257799" cy="297151"/>
            </a:xfrm>
            <a:prstGeom prst="rect">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80087F4-402E-17EF-117C-6F595101B7A6}"/>
                </a:ext>
              </a:extLst>
            </p:cNvPr>
            <p:cNvSpPr/>
            <p:nvPr/>
          </p:nvSpPr>
          <p:spPr>
            <a:xfrm>
              <a:off x="838200" y="4006973"/>
              <a:ext cx="5257799" cy="13849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7C8517AC-064C-123C-51D5-A736352A2F93}"/>
                </a:ext>
              </a:extLst>
            </p:cNvPr>
            <p:cNvSpPr txBox="1"/>
            <p:nvPr/>
          </p:nvSpPr>
          <p:spPr>
            <a:xfrm>
              <a:off x="838200" y="3722012"/>
              <a:ext cx="5257799" cy="307777"/>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Pivot to a Media Empire?</a:t>
              </a:r>
              <a:endParaRPr lang="en-IN" sz="1400">
                <a:solidFill>
                  <a:schemeClr val="bg1"/>
                </a:solidFill>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B741046F-DAD7-E257-739A-36ED9A58C573}"/>
                </a:ext>
              </a:extLst>
            </p:cNvPr>
            <p:cNvSpPr txBox="1"/>
            <p:nvPr/>
          </p:nvSpPr>
          <p:spPr>
            <a:xfrm>
              <a:off x="838200" y="4006973"/>
              <a:ext cx="5257799" cy="1384995"/>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High Margin, Supplemental income stream</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Create entertainment division with flashy execs (HBO, Skype, Hulu, MTV) and 200 employees</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Scour internet for GoPro footage and license</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Reward creators to cold, hard CASH</a:t>
              </a:r>
            </a:p>
            <a:p>
              <a:pPr marL="285750" indent="-285750">
                <a:buFont typeface="Arial" panose="020B0604020202020204" pitchFamily="34" charset="0"/>
                <a:buChar char="•"/>
              </a:pPr>
              <a:r>
                <a:rPr lang="en-IN" sz="1400">
                  <a:latin typeface="Cambria" panose="02040503050406030204" pitchFamily="18" charset="0"/>
                  <a:ea typeface="Cambria" panose="02040503050406030204" pitchFamily="18" charset="0"/>
                </a:rPr>
                <a:t>Post capture editing footage software for the masses</a:t>
              </a:r>
            </a:p>
          </p:txBody>
        </p:sp>
      </p:grpSp>
      <p:sp>
        <p:nvSpPr>
          <p:cNvPr id="22" name="TextBox 21">
            <a:extLst>
              <a:ext uri="{FF2B5EF4-FFF2-40B4-BE49-F238E27FC236}">
                <a16:creationId xmlns:a16="http://schemas.microsoft.com/office/drawing/2014/main" id="{A8E10191-1BA2-528B-D6D6-177DD16CEF3B}"/>
              </a:ext>
            </a:extLst>
          </p:cNvPr>
          <p:cNvSpPr txBox="1"/>
          <p:nvPr/>
        </p:nvSpPr>
        <p:spPr>
          <a:xfrm>
            <a:off x="1073150" y="5581922"/>
            <a:ext cx="5022849" cy="400110"/>
          </a:xfrm>
          <a:prstGeom prst="rect">
            <a:avLst/>
          </a:prstGeom>
          <a:noFill/>
        </p:spPr>
        <p:txBody>
          <a:bodyPr wrap="square" rtlCol="0">
            <a:spAutoFit/>
          </a:bodyPr>
          <a:lstStyle/>
          <a:p>
            <a:r>
              <a:rPr lang="en-US" sz="2000">
                <a:latin typeface="Neuropol" panose="020F0607030201010804" pitchFamily="34" charset="0"/>
                <a:ea typeface="Cambria" panose="02040503050406030204" pitchFamily="18" charset="0"/>
              </a:rPr>
              <a:t>Signs of Golden Age </a:t>
            </a:r>
            <a:r>
              <a:rPr lang="en-US" sz="2000">
                <a:solidFill>
                  <a:srgbClr val="C00000"/>
                </a:solidFill>
                <a:latin typeface="Neuropol" panose="020F0607030201010804" pitchFamily="34" charset="0"/>
                <a:ea typeface="Cambria" panose="02040503050406030204" pitchFamily="18" charset="0"/>
              </a:rPr>
              <a:t>fading </a:t>
            </a:r>
            <a:r>
              <a:rPr lang="en-US" sz="2000">
                <a:latin typeface="Neuropol" panose="020F0607030201010804" pitchFamily="34" charset="0"/>
                <a:ea typeface="Cambria" panose="02040503050406030204" pitchFamily="18" charset="0"/>
              </a:rPr>
              <a:t>?</a:t>
            </a:r>
            <a:endParaRPr lang="en-IN" sz="2000">
              <a:latin typeface="Neuropol" panose="020F0607030201010804" pitchFamily="34" charset="0"/>
              <a:ea typeface="Cambria" panose="02040503050406030204" pitchFamily="18" charset="0"/>
            </a:endParaRPr>
          </a:p>
        </p:txBody>
      </p:sp>
      <p:sp>
        <p:nvSpPr>
          <p:cNvPr id="24" name="Rectangle 23">
            <a:extLst>
              <a:ext uri="{FF2B5EF4-FFF2-40B4-BE49-F238E27FC236}">
                <a16:creationId xmlns:a16="http://schemas.microsoft.com/office/drawing/2014/main" id="{57EAD1B3-47D5-3F87-D893-0199EDE898BA}"/>
              </a:ext>
            </a:extLst>
          </p:cNvPr>
          <p:cNvSpPr/>
          <p:nvPr/>
        </p:nvSpPr>
        <p:spPr>
          <a:xfrm>
            <a:off x="4618567" y="5581922"/>
            <a:ext cx="1092200" cy="400110"/>
          </a:xfrm>
          <a:prstGeom prst="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F4CF60C6-8E81-6188-8EB4-57440C93993F}"/>
              </a:ext>
            </a:extLst>
          </p:cNvPr>
          <p:cNvSpPr/>
          <p:nvPr/>
        </p:nvSpPr>
        <p:spPr>
          <a:xfrm>
            <a:off x="10521949" y="5105400"/>
            <a:ext cx="531285" cy="393700"/>
          </a:xfrm>
          <a:prstGeom prst="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reeform: Shape 26">
            <a:extLst>
              <a:ext uri="{FF2B5EF4-FFF2-40B4-BE49-F238E27FC236}">
                <a16:creationId xmlns:a16="http://schemas.microsoft.com/office/drawing/2014/main" id="{195D1779-8D18-8A4C-DAD0-9CBE718FB49E}"/>
              </a:ext>
            </a:extLst>
          </p:cNvPr>
          <p:cNvSpPr/>
          <p:nvPr/>
        </p:nvSpPr>
        <p:spPr>
          <a:xfrm>
            <a:off x="5175250" y="5499100"/>
            <a:ext cx="6015331" cy="634731"/>
          </a:xfrm>
          <a:custGeom>
            <a:avLst/>
            <a:gdLst>
              <a:gd name="connsiteX0" fmla="*/ 0 w 6015331"/>
              <a:gd name="connsiteY0" fmla="*/ 495300 h 634731"/>
              <a:gd name="connsiteX1" fmla="*/ 5600700 w 6015331"/>
              <a:gd name="connsiteY1" fmla="*/ 603250 h 634731"/>
              <a:gd name="connsiteX2" fmla="*/ 5607050 w 6015331"/>
              <a:gd name="connsiteY2" fmla="*/ 0 h 634731"/>
            </a:gdLst>
            <a:ahLst/>
            <a:cxnLst>
              <a:cxn ang="0">
                <a:pos x="connsiteX0" y="connsiteY0"/>
              </a:cxn>
              <a:cxn ang="0">
                <a:pos x="connsiteX1" y="connsiteY1"/>
              </a:cxn>
              <a:cxn ang="0">
                <a:pos x="connsiteX2" y="connsiteY2"/>
              </a:cxn>
            </a:cxnLst>
            <a:rect l="l" t="t" r="r" b="b"/>
            <a:pathLst>
              <a:path w="6015331" h="634731">
                <a:moveTo>
                  <a:pt x="0" y="495300"/>
                </a:moveTo>
                <a:cubicBezTo>
                  <a:pt x="2333096" y="590550"/>
                  <a:pt x="4666192" y="685800"/>
                  <a:pt x="5600700" y="603250"/>
                </a:cubicBezTo>
                <a:cubicBezTo>
                  <a:pt x="6535208" y="520700"/>
                  <a:pt x="5596467" y="79375"/>
                  <a:pt x="5607050" y="0"/>
                </a:cubicBezTo>
              </a:path>
            </a:pathLst>
          </a:cu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C191560D-DBD7-FFC7-51D7-D0C035C7E2E3}"/>
              </a:ext>
            </a:extLst>
          </p:cNvPr>
          <p:cNvSpPr>
            <a:spLocks noGrp="1"/>
          </p:cNvSpPr>
          <p:nvPr>
            <p:ph type="sldNum" sz="quarter" idx="12"/>
          </p:nvPr>
        </p:nvSpPr>
        <p:spPr/>
        <p:txBody>
          <a:bodyPr/>
          <a:lstStyle/>
          <a:p>
            <a:fld id="{27228860-FD8D-418C-88C6-53441B2F25DA}" type="slidenum">
              <a:rPr lang="en-IN" smtClean="0"/>
              <a:t>8</a:t>
            </a:fld>
            <a:endParaRPr lang="en-IN"/>
          </a:p>
        </p:txBody>
      </p:sp>
    </p:spTree>
    <p:extLst>
      <p:ext uri="{BB962C8B-B14F-4D97-AF65-F5344CB8AC3E}">
        <p14:creationId xmlns:p14="http://schemas.microsoft.com/office/powerpoint/2010/main" val="1099525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D8D26198-F205-DB0F-9C2C-5917B0B35A8F}"/>
              </a:ext>
            </a:extLst>
          </p:cNvPr>
          <p:cNvGraphicFramePr/>
          <p:nvPr>
            <p:extLst>
              <p:ext uri="{D42A27DB-BD31-4B8C-83A1-F6EECF244321}">
                <p14:modId xmlns:p14="http://schemas.microsoft.com/office/powerpoint/2010/main" val="675968888"/>
              </p:ext>
            </p:extLst>
          </p:nvPr>
        </p:nvGraphicFramePr>
        <p:xfrm>
          <a:off x="6095999" y="1934818"/>
          <a:ext cx="5467350" cy="418994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5F4FCDDF-67F8-2933-A545-8EE874891420}"/>
              </a:ext>
            </a:extLst>
          </p:cNvPr>
          <p:cNvSpPr>
            <a:spLocks noGrp="1"/>
          </p:cNvSpPr>
          <p:nvPr>
            <p:ph type="title"/>
          </p:nvPr>
        </p:nvSpPr>
        <p:spPr/>
        <p:txBody>
          <a:bodyPr/>
          <a:lstStyle/>
          <a:p>
            <a:r>
              <a:rPr lang="en-US">
                <a:latin typeface="Cambria" panose="02040503050406030204" pitchFamily="18" charset="0"/>
                <a:ea typeface="Cambria" panose="02040503050406030204" pitchFamily="18" charset="0"/>
              </a:rPr>
              <a:t>Doom Era</a:t>
            </a:r>
            <a:endParaRPr lang="en-IN">
              <a:latin typeface="Cambria" panose="02040503050406030204" pitchFamily="18" charset="0"/>
              <a:ea typeface="Cambria" panose="02040503050406030204" pitchFamily="18" charset="0"/>
            </a:endParaRPr>
          </a:p>
        </p:txBody>
      </p:sp>
      <p:cxnSp>
        <p:nvCxnSpPr>
          <p:cNvPr id="9" name="Straight Connector 8">
            <a:extLst>
              <a:ext uri="{FF2B5EF4-FFF2-40B4-BE49-F238E27FC236}">
                <a16:creationId xmlns:a16="http://schemas.microsoft.com/office/drawing/2014/main" id="{501FC91C-7BFD-1B3A-FC31-A98B4244ED2B}"/>
              </a:ext>
            </a:extLst>
          </p:cNvPr>
          <p:cNvCxnSpPr>
            <a:cxnSpLocks/>
          </p:cNvCxnSpPr>
          <p:nvPr/>
        </p:nvCxnSpPr>
        <p:spPr>
          <a:xfrm>
            <a:off x="788757" y="1690688"/>
            <a:ext cx="10470229"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7395D90E-376F-BC9E-006E-627125003F6A}"/>
              </a:ext>
            </a:extLst>
          </p:cNvPr>
          <p:cNvSpPr txBox="1"/>
          <p:nvPr/>
        </p:nvSpPr>
        <p:spPr>
          <a:xfrm>
            <a:off x="3853044" y="365126"/>
            <a:ext cx="7500756" cy="1366528"/>
          </a:xfrm>
          <a:prstGeom prst="rect">
            <a:avLst/>
          </a:prstGeom>
          <a:noFill/>
        </p:spPr>
        <p:txBody>
          <a:bodyPr wrap="square" rtlCol="0">
            <a:spAutoFit/>
          </a:bodyPr>
          <a:lstStyle/>
          <a:p>
            <a:r>
              <a:rPr lang="en-US" sz="1380">
                <a:solidFill>
                  <a:schemeClr val="bg2">
                    <a:lumMod val="50000"/>
                  </a:schemeClr>
                </a:solidFill>
                <a:latin typeface="Cambria" panose="02040503050406030204" pitchFamily="18" charset="0"/>
                <a:ea typeface="Cambria" panose="02040503050406030204" pitchFamily="18" charset="0"/>
              </a:rPr>
              <a:t>"Karma has been the #2 best selling drone in North America. The problem is that as we looked towards developing the second generation of Karma, we recognized that to be competitive, the margins were going to continue to be very thin - even at a $1,000 and above price point. It became clear from the data that our customers want a more convenient, mobile-connected GoPro far more than they want a drone.“</a:t>
            </a:r>
          </a:p>
          <a:p>
            <a:r>
              <a:rPr lang="en-US" sz="1380">
                <a:solidFill>
                  <a:schemeClr val="bg2">
                    <a:lumMod val="50000"/>
                  </a:schemeClr>
                </a:solidFill>
                <a:latin typeface="Cambria" panose="02040503050406030204" pitchFamily="18" charset="0"/>
                <a:ea typeface="Cambria" panose="02040503050406030204" pitchFamily="18" charset="0"/>
              </a:rPr>
              <a:t>– Founder &amp; CEO Nick Woodman, 2018</a:t>
            </a:r>
            <a:endParaRPr lang="en-IN" sz="1380">
              <a:solidFill>
                <a:schemeClr val="bg2">
                  <a:lumMod val="50000"/>
                </a:schemeClr>
              </a:solidFill>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60AA9CE7-5AF9-F710-BF50-D00E19C95709}"/>
              </a:ext>
            </a:extLst>
          </p:cNvPr>
          <p:cNvSpPr txBox="1"/>
          <p:nvPr/>
        </p:nvSpPr>
        <p:spPr>
          <a:xfrm>
            <a:off x="873760" y="1767345"/>
            <a:ext cx="5257801" cy="2003625"/>
          </a:xfrm>
          <a:prstGeom prst="rect">
            <a:avLst/>
          </a:prstGeom>
          <a:noFill/>
        </p:spPr>
        <p:txBody>
          <a:bodyPr wrap="square" rtlCol="0">
            <a:spAutoFit/>
          </a:bodyPr>
          <a:lstStyle/>
          <a:p>
            <a:pPr marL="285750" indent="-285750">
              <a:buFont typeface="Arial" panose="020B0604020202020204" pitchFamily="34" charset="0"/>
              <a:buChar char="•"/>
            </a:pPr>
            <a:r>
              <a:rPr lang="en-US" sz="1380">
                <a:latin typeface="Cambria" panose="02040503050406030204" pitchFamily="18" charset="0"/>
                <a:ea typeface="Cambria" panose="02040503050406030204" pitchFamily="18" charset="0"/>
              </a:rPr>
              <a:t>Locked software improvements and refused to discount previous models with minor enhancements</a:t>
            </a:r>
          </a:p>
          <a:p>
            <a:pPr marL="285750" indent="-285750">
              <a:buFont typeface="Arial" panose="020B0604020202020204" pitchFamily="34" charset="0"/>
              <a:buChar char="•"/>
            </a:pPr>
            <a:r>
              <a:rPr lang="en-US" sz="1380">
                <a:latin typeface="Cambria" panose="02040503050406030204" pitchFamily="18" charset="0"/>
                <a:ea typeface="Cambria" panose="02040503050406030204" pitchFamily="18" charset="0"/>
              </a:rPr>
              <a:t>Biggest improvement in data transfer with cloud subscription</a:t>
            </a:r>
          </a:p>
          <a:p>
            <a:pPr marL="285750" indent="-285750">
              <a:buFont typeface="Arial" panose="020B0604020202020204" pitchFamily="34" charset="0"/>
              <a:buChar char="•"/>
            </a:pPr>
            <a:r>
              <a:rPr lang="en-US" sz="1380">
                <a:latin typeface="Cambria" panose="02040503050406030204" pitchFamily="18" charset="0"/>
                <a:ea typeface="Cambria" panose="02040503050406030204" pitchFamily="18" charset="0"/>
              </a:rPr>
              <a:t>Hero5 and Hero6 both sold below expectations leading to a forced price discount to $199</a:t>
            </a:r>
          </a:p>
          <a:p>
            <a:pPr marL="285750" indent="-285750">
              <a:buFont typeface="Arial" panose="020B0604020202020204" pitchFamily="34" charset="0"/>
              <a:buChar char="•"/>
            </a:pPr>
            <a:r>
              <a:rPr lang="en-US" sz="1380">
                <a:latin typeface="Cambria" panose="02040503050406030204" pitchFamily="18" charset="0"/>
                <a:ea typeface="Cambria" panose="02040503050406030204" pitchFamily="18" charset="0"/>
              </a:rPr>
              <a:t>Entered into drone market dominated by DJI. “Being late to the party is unwise but arriving with inferiority is reckless”</a:t>
            </a:r>
          </a:p>
          <a:p>
            <a:pPr marL="285750" indent="-285750">
              <a:buFont typeface="Arial" panose="020B0604020202020204" pitchFamily="34" charset="0"/>
              <a:buChar char="•"/>
            </a:pPr>
            <a:r>
              <a:rPr lang="en-US" sz="1380">
                <a:latin typeface="Cambria" panose="02040503050406030204" pitchFamily="18" charset="0"/>
                <a:ea typeface="Cambria" panose="02040503050406030204" pitchFamily="18" charset="0"/>
              </a:rPr>
              <a:t>Pulling out and layoff in drone division (life ~10 months)</a:t>
            </a:r>
          </a:p>
          <a:p>
            <a:pPr marL="285750" indent="-285750">
              <a:buFont typeface="Arial" panose="020B0604020202020204" pitchFamily="34" charset="0"/>
              <a:buChar char="•"/>
            </a:pPr>
            <a:r>
              <a:rPr lang="en-US" sz="1380">
                <a:latin typeface="Cambria" panose="02040503050406030204" pitchFamily="18" charset="0"/>
                <a:ea typeface="Cambria" panose="02040503050406030204" pitchFamily="18" charset="0"/>
              </a:rPr>
              <a:t>Layoff of entertainment division with $30MM severance</a:t>
            </a:r>
          </a:p>
        </p:txBody>
      </p:sp>
      <p:sp>
        <p:nvSpPr>
          <p:cNvPr id="20" name="TextBox 19">
            <a:extLst>
              <a:ext uri="{FF2B5EF4-FFF2-40B4-BE49-F238E27FC236}">
                <a16:creationId xmlns:a16="http://schemas.microsoft.com/office/drawing/2014/main" id="{DF3767D8-B7C9-40CF-C6AE-8AF67C046700}"/>
              </a:ext>
            </a:extLst>
          </p:cNvPr>
          <p:cNvSpPr txBox="1"/>
          <p:nvPr/>
        </p:nvSpPr>
        <p:spPr>
          <a:xfrm>
            <a:off x="838200" y="1298308"/>
            <a:ext cx="2910142" cy="369332"/>
          </a:xfrm>
          <a:prstGeom prst="rect">
            <a:avLst/>
          </a:prstGeom>
          <a:noFill/>
        </p:spPr>
        <p:txBody>
          <a:bodyPr wrap="square" rtlCol="0">
            <a:spAutoFit/>
          </a:bodyPr>
          <a:lstStyle/>
          <a:p>
            <a:pPr algn="ctr"/>
            <a:r>
              <a:rPr lang="en-US">
                <a:latin typeface="Cambria" panose="02040503050406030204" pitchFamily="18" charset="0"/>
                <a:ea typeface="Cambria" panose="02040503050406030204" pitchFamily="18" charset="0"/>
              </a:rPr>
              <a:t>2016-2019</a:t>
            </a:r>
            <a:endParaRPr lang="en-IN">
              <a:latin typeface="Cambria" panose="02040503050406030204" pitchFamily="18" charset="0"/>
              <a:ea typeface="Cambria" panose="02040503050406030204" pitchFamily="18" charset="0"/>
            </a:endParaRPr>
          </a:p>
        </p:txBody>
      </p:sp>
      <p:grpSp>
        <p:nvGrpSpPr>
          <p:cNvPr id="6" name="Group 5">
            <a:extLst>
              <a:ext uri="{FF2B5EF4-FFF2-40B4-BE49-F238E27FC236}">
                <a16:creationId xmlns:a16="http://schemas.microsoft.com/office/drawing/2014/main" id="{7D4FD17C-5AD5-CB1B-DB6E-74758332A60A}"/>
              </a:ext>
            </a:extLst>
          </p:cNvPr>
          <p:cNvGrpSpPr/>
          <p:nvPr/>
        </p:nvGrpSpPr>
        <p:grpSpPr>
          <a:xfrm>
            <a:off x="838198" y="3824122"/>
            <a:ext cx="5257799" cy="1682146"/>
            <a:chOff x="838200" y="3709822"/>
            <a:chExt cx="5257799" cy="1682146"/>
          </a:xfrm>
        </p:grpSpPr>
        <p:sp>
          <p:nvSpPr>
            <p:cNvPr id="15" name="Rectangle 14">
              <a:extLst>
                <a:ext uri="{FF2B5EF4-FFF2-40B4-BE49-F238E27FC236}">
                  <a16:creationId xmlns:a16="http://schemas.microsoft.com/office/drawing/2014/main" id="{CFB7A2D0-9927-FA10-D1B9-A9A3947E5FBC}"/>
                </a:ext>
              </a:extLst>
            </p:cNvPr>
            <p:cNvSpPr/>
            <p:nvPr/>
          </p:nvSpPr>
          <p:spPr>
            <a:xfrm>
              <a:off x="838200" y="3709822"/>
              <a:ext cx="5257799" cy="297151"/>
            </a:xfrm>
            <a:prstGeom prst="rect">
              <a:avLst/>
            </a:prstGeom>
            <a:solidFill>
              <a:srgbClr val="00AE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080087F4-402E-17EF-117C-6F595101B7A6}"/>
                </a:ext>
              </a:extLst>
            </p:cNvPr>
            <p:cNvSpPr/>
            <p:nvPr/>
          </p:nvSpPr>
          <p:spPr>
            <a:xfrm>
              <a:off x="838200" y="4006973"/>
              <a:ext cx="5257799" cy="138499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7C8517AC-064C-123C-51D5-A736352A2F93}"/>
                </a:ext>
              </a:extLst>
            </p:cNvPr>
            <p:cNvSpPr txBox="1"/>
            <p:nvPr/>
          </p:nvSpPr>
          <p:spPr>
            <a:xfrm>
              <a:off x="838200" y="3722012"/>
              <a:ext cx="5257799" cy="307777"/>
            </a:xfrm>
            <a:prstGeom prst="rect">
              <a:avLst/>
            </a:prstGeom>
            <a:noFill/>
          </p:spPr>
          <p:txBody>
            <a:bodyPr wrap="square" rtlCol="0">
              <a:spAutoFit/>
            </a:bodyPr>
            <a:lstStyle/>
            <a:p>
              <a:pPr algn="ctr"/>
              <a:r>
                <a:rPr lang="en-US" sz="1400">
                  <a:solidFill>
                    <a:schemeClr val="bg1"/>
                  </a:solidFill>
                  <a:latin typeface="Cambria" panose="02040503050406030204" pitchFamily="18" charset="0"/>
                  <a:ea typeface="Cambria" panose="02040503050406030204" pitchFamily="18" charset="0"/>
                </a:rPr>
                <a:t>Pivot to a Software Empire?</a:t>
              </a:r>
              <a:endParaRPr lang="en-IN" sz="1400">
                <a:solidFill>
                  <a:schemeClr val="bg1"/>
                </a:solidFill>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B741046F-DAD7-E257-739A-36ED9A58C573}"/>
                </a:ext>
              </a:extLst>
            </p:cNvPr>
            <p:cNvSpPr txBox="1"/>
            <p:nvPr/>
          </p:nvSpPr>
          <p:spPr>
            <a:xfrm>
              <a:off x="838200" y="4006973"/>
              <a:ext cx="5257799" cy="1384995"/>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Leaning hard into smartphone apps</a:t>
              </a:r>
            </a:p>
            <a:p>
              <a:pPr marL="285750" indent="-285750">
                <a:buFont typeface="Arial" panose="020B0604020202020204" pitchFamily="34" charset="0"/>
                <a:buChar char="•"/>
              </a:pPr>
              <a:r>
                <a:rPr lang="en-US" sz="1400" err="1">
                  <a:latin typeface="Cambria" panose="02040503050406030204" pitchFamily="18" charset="0"/>
                  <a:ea typeface="Cambria" panose="02040503050406030204" pitchFamily="18" charset="0"/>
                </a:rPr>
                <a:t>Powerusers</a:t>
              </a:r>
              <a:r>
                <a:rPr lang="en-US" sz="1400">
                  <a:latin typeface="Cambria" panose="02040503050406030204" pitchFamily="18" charset="0"/>
                  <a:ea typeface="Cambria" panose="02040503050406030204" pitchFamily="18" charset="0"/>
                </a:rPr>
                <a:t> laughed off and kept using desktop apps</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Mass users were satisfied with existing editing tools on their smartphones</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Late realization and admittance by CEO of failing market</a:t>
              </a:r>
            </a:p>
            <a:p>
              <a:pPr marL="285750" indent="-285750">
                <a:buFont typeface="Arial" panose="020B0604020202020204" pitchFamily="34" charset="0"/>
                <a:buChar char="•"/>
              </a:pPr>
              <a:r>
                <a:rPr lang="en-US" sz="1400">
                  <a:latin typeface="Cambria" panose="02040503050406030204" pitchFamily="18" charset="0"/>
                  <a:ea typeface="Cambria" panose="02040503050406030204" pitchFamily="18" charset="0"/>
                </a:rPr>
                <a:t>Refocus on action users</a:t>
              </a:r>
              <a:endParaRPr lang="en-IN" sz="1400">
                <a:latin typeface="Cambria" panose="02040503050406030204" pitchFamily="18" charset="0"/>
                <a:ea typeface="Cambria" panose="02040503050406030204" pitchFamily="18" charset="0"/>
              </a:endParaRPr>
            </a:p>
          </p:txBody>
        </p:sp>
      </p:grpSp>
      <p:sp>
        <p:nvSpPr>
          <p:cNvPr id="22" name="TextBox 21">
            <a:extLst>
              <a:ext uri="{FF2B5EF4-FFF2-40B4-BE49-F238E27FC236}">
                <a16:creationId xmlns:a16="http://schemas.microsoft.com/office/drawing/2014/main" id="{A8E10191-1BA2-528B-D6D6-177DD16CEF3B}"/>
              </a:ext>
            </a:extLst>
          </p:cNvPr>
          <p:cNvSpPr txBox="1"/>
          <p:nvPr/>
        </p:nvSpPr>
        <p:spPr>
          <a:xfrm>
            <a:off x="838198" y="5640390"/>
            <a:ext cx="5257801" cy="400110"/>
          </a:xfrm>
          <a:prstGeom prst="rect">
            <a:avLst/>
          </a:prstGeom>
          <a:noFill/>
        </p:spPr>
        <p:txBody>
          <a:bodyPr wrap="square" rtlCol="0">
            <a:spAutoFit/>
          </a:bodyPr>
          <a:lstStyle/>
          <a:p>
            <a:pPr algn="ctr"/>
            <a:r>
              <a:rPr lang="en-US" sz="2000">
                <a:latin typeface="Neuropol" panose="020F0607030201010804" pitchFamily="34" charset="0"/>
                <a:ea typeface="Cambria" panose="02040503050406030204" pitchFamily="18" charset="0"/>
              </a:rPr>
              <a:t>Defined by </a:t>
            </a:r>
            <a:r>
              <a:rPr lang="en-US" sz="2000">
                <a:solidFill>
                  <a:srgbClr val="C00000"/>
                </a:solidFill>
                <a:latin typeface="Neuropol" panose="020F0607030201010804" pitchFamily="34" charset="0"/>
                <a:ea typeface="Cambria" panose="02040503050406030204" pitchFamily="18" charset="0"/>
              </a:rPr>
              <a:t>blunders</a:t>
            </a:r>
            <a:endParaRPr lang="en-IN" sz="2000">
              <a:solidFill>
                <a:srgbClr val="C00000"/>
              </a:solidFill>
              <a:latin typeface="Neuropol" panose="020F0607030201010804" pitchFamily="34" charset="0"/>
              <a:ea typeface="Cambria" panose="02040503050406030204" pitchFamily="18" charset="0"/>
            </a:endParaRPr>
          </a:p>
        </p:txBody>
      </p:sp>
      <p:sp>
        <p:nvSpPr>
          <p:cNvPr id="3" name="Rectangle 2">
            <a:extLst>
              <a:ext uri="{FF2B5EF4-FFF2-40B4-BE49-F238E27FC236}">
                <a16:creationId xmlns:a16="http://schemas.microsoft.com/office/drawing/2014/main" id="{199983C9-B984-2F73-8B40-ED78F293CAB5}"/>
              </a:ext>
            </a:extLst>
          </p:cNvPr>
          <p:cNvSpPr/>
          <p:nvPr/>
        </p:nvSpPr>
        <p:spPr>
          <a:xfrm>
            <a:off x="863596" y="1780158"/>
            <a:ext cx="5207002" cy="1946627"/>
          </a:xfrm>
          <a:prstGeom prst="rect">
            <a:avLst/>
          </a:prstGeom>
          <a:noFill/>
          <a:ln>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D40E0E9F-E650-0E95-47B6-0BFB9E6D270F}"/>
              </a:ext>
            </a:extLst>
          </p:cNvPr>
          <p:cNvSpPr>
            <a:spLocks noGrp="1"/>
          </p:cNvSpPr>
          <p:nvPr>
            <p:ph type="sldNum" sz="quarter" idx="12"/>
          </p:nvPr>
        </p:nvSpPr>
        <p:spPr/>
        <p:txBody>
          <a:bodyPr/>
          <a:lstStyle/>
          <a:p>
            <a:fld id="{27228860-FD8D-418C-88C6-53441B2F25DA}" type="slidenum">
              <a:rPr lang="en-IN" smtClean="0"/>
              <a:t>9</a:t>
            </a:fld>
            <a:endParaRPr lang="en-IN"/>
          </a:p>
        </p:txBody>
      </p:sp>
    </p:spTree>
    <p:extLst>
      <p:ext uri="{BB962C8B-B14F-4D97-AF65-F5344CB8AC3E}">
        <p14:creationId xmlns:p14="http://schemas.microsoft.com/office/powerpoint/2010/main" val="1104673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294A8585359C4497A1031BBE760943" ma:contentTypeVersion="8" ma:contentTypeDescription="Create a new document." ma:contentTypeScope="" ma:versionID="a6e0f19fa0858d622856c945b85ed67d">
  <xsd:schema xmlns:xsd="http://www.w3.org/2001/XMLSchema" xmlns:xs="http://www.w3.org/2001/XMLSchema" xmlns:p="http://schemas.microsoft.com/office/2006/metadata/properties" xmlns:ns3="1d110078-62cb-4244-806f-3cce2040b951" xmlns:ns4="876b071d-d667-4cfc-a706-2ffe2bb76509" targetNamespace="http://schemas.microsoft.com/office/2006/metadata/properties" ma:root="true" ma:fieldsID="39aea375a970388898738ec56f164fcf" ns3:_="" ns4:_="">
    <xsd:import namespace="1d110078-62cb-4244-806f-3cce2040b951"/>
    <xsd:import namespace="876b071d-d667-4cfc-a706-2ffe2bb7650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110078-62cb-4244-806f-3cce2040b9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76b071d-d667-4cfc-a706-2ffe2bb7650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1d110078-62cb-4244-806f-3cce2040b95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BE3B02-85EF-47AC-88E7-BC3E11CFA4F0}">
  <ds:schemaRefs>
    <ds:schemaRef ds:uri="1d110078-62cb-4244-806f-3cce2040b951"/>
    <ds:schemaRef ds:uri="876b071d-d667-4cfc-a706-2ffe2bb765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8200287-9596-41E5-8F43-799B642F2FBB}">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dcmitype/"/>
    <ds:schemaRef ds:uri="http://www.w3.org/XML/1998/namespace"/>
    <ds:schemaRef ds:uri="http://purl.org/dc/terms/"/>
    <ds:schemaRef ds:uri="http://schemas.openxmlformats.org/package/2006/metadata/core-properties"/>
    <ds:schemaRef ds:uri="876b071d-d667-4cfc-a706-2ffe2bb76509"/>
    <ds:schemaRef ds:uri="1d110078-62cb-4244-806f-3cce2040b951"/>
  </ds:schemaRefs>
</ds:datastoreItem>
</file>

<file path=customXml/itemProps3.xml><?xml version="1.0" encoding="utf-8"?>
<ds:datastoreItem xmlns:ds="http://schemas.openxmlformats.org/officeDocument/2006/customXml" ds:itemID="{4080058C-607C-49FD-A16D-8DCACD6B47FD}">
  <ds:schemaRefs>
    <ds:schemaRef ds:uri="http://schemas.microsoft.com/sharepoint/v3/contenttype/forms"/>
  </ds:schemaRefs>
</ds:datastoreItem>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2</TotalTime>
  <Words>4381</Words>
  <Application>Microsoft Office PowerPoint</Application>
  <PresentationFormat>Widescreen</PresentationFormat>
  <Paragraphs>955</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Aptos Narrow</vt:lpstr>
      <vt:lpstr>Arial</vt:lpstr>
      <vt:lpstr>Cambria</vt:lpstr>
      <vt:lpstr>Neuropol</vt:lpstr>
      <vt:lpstr>Office Theme</vt:lpstr>
      <vt:lpstr>Sharper Focus    : GoPro’s Path to Renewal</vt:lpstr>
      <vt:lpstr>PowerPoint Presentation</vt:lpstr>
      <vt:lpstr>About Fake Archegos Capital Inc.</vt:lpstr>
      <vt:lpstr>Background</vt:lpstr>
      <vt:lpstr>PowerPoint Presentation</vt:lpstr>
      <vt:lpstr>Timelines</vt:lpstr>
      <vt:lpstr>From Hero to Hindsight: GoPro’s Journey Through Time</vt:lpstr>
      <vt:lpstr>Golden Age</vt:lpstr>
      <vt:lpstr>Doom Era</vt:lpstr>
      <vt:lpstr>Dead Brand</vt:lpstr>
      <vt:lpstr>Three Lost Angles</vt:lpstr>
      <vt:lpstr>ANGLE I:  Curation over Creation</vt:lpstr>
      <vt:lpstr>ANGLE II: Delayed Focus</vt:lpstr>
      <vt:lpstr>ANGLE III Disrupting Workflows </vt:lpstr>
      <vt:lpstr>Inefficiency Framework</vt:lpstr>
      <vt:lpstr>Sharper Focus</vt:lpstr>
      <vt:lpstr>Sharper Focus</vt:lpstr>
      <vt:lpstr>Sharper Focus</vt:lpstr>
      <vt:lpstr>Appendix</vt:lpstr>
      <vt:lpstr>Leasing Estimates</vt:lpstr>
      <vt:lpstr>Appendix</vt:lpstr>
      <vt:lpstr>Income Statement</vt:lpstr>
      <vt:lpstr>Appendix</vt:lpstr>
      <vt:lpstr>Appendix</vt:lpstr>
      <vt:lpstr>Quotes by Nick Woodman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Sharper Focus      : GoPro’s Path to Renewal</dc:title>
  <dc:creator>Karan Dilipbhai Ravani</dc:creator>
  <cp:lastModifiedBy>Karan Dilipbhai Ravani</cp:lastModifiedBy>
  <cp:revision>2</cp:revision>
  <dcterms:created xsi:type="dcterms:W3CDTF">2024-08-03T19:44:13Z</dcterms:created>
  <dcterms:modified xsi:type="dcterms:W3CDTF">2024-08-19T21:20:59Z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0x010100C0294A8585359C4497A1031BBE760943</vt:lpwstr>
  </property>
</Properties>
</file>